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tiff" ContentType="image/tiff"/>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notesMasterIdLst>
    <p:notesMasterId r:id="rId25"/>
  </p:notesMasterIdLst>
  <p:sldIdLst>
    <p:sldId id="264" r:id="rId6"/>
    <p:sldId id="298" r:id="rId7"/>
    <p:sldId id="297" r:id="rId8"/>
    <p:sldId id="265" r:id="rId9"/>
    <p:sldId id="280" r:id="rId10"/>
    <p:sldId id="299" r:id="rId11"/>
    <p:sldId id="300" r:id="rId12"/>
    <p:sldId id="284" r:id="rId13"/>
    <p:sldId id="285" r:id="rId14"/>
    <p:sldId id="301" r:id="rId15"/>
    <p:sldId id="302" r:id="rId16"/>
    <p:sldId id="286" r:id="rId17"/>
    <p:sldId id="287" r:id="rId18"/>
    <p:sldId id="303" r:id="rId19"/>
    <p:sldId id="304" r:id="rId20"/>
    <p:sldId id="291" r:id="rId21"/>
    <p:sldId id="292" r:id="rId22"/>
    <p:sldId id="293" r:id="rId23"/>
    <p:sldId id="296" r:id="rId24"/>
  </p:sldIdLst>
  <p:sldSz cx="6858000" cy="9144000" type="screen4x3"/>
  <p:notesSz cx="6858000" cy="9144000"/>
  <p:defaultTextStyle>
    <a:defPPr rtl="0">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8737"/>
    <a:srgbClr val="73C6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13" autoAdjust="0"/>
    <p:restoredTop sz="86856"/>
  </p:normalViewPr>
  <p:slideViewPr>
    <p:cSldViewPr snapToGrid="0">
      <p:cViewPr varScale="1">
        <p:scale>
          <a:sx n="72" d="100"/>
          <a:sy n="72" d="100"/>
        </p:scale>
        <p:origin x="333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ET, Deborah" userId="407a07c8-b074-48b3-8e99-47ad33abc112" providerId="ADAL" clId="{FFA4CCD1-A2C2-49D3-B3AD-ED70F0772DCC}"/>
    <pc:docChg chg="modSld">
      <pc:chgData name="LINET, Deborah" userId="407a07c8-b074-48b3-8e99-47ad33abc112" providerId="ADAL" clId="{FFA4CCD1-A2C2-49D3-B3AD-ED70F0772DCC}" dt="2021-02-26T14:22:50.542" v="1" actId="732"/>
      <pc:docMkLst>
        <pc:docMk/>
      </pc:docMkLst>
      <pc:sldChg chg="modSp mod">
        <pc:chgData name="LINET, Deborah" userId="407a07c8-b074-48b3-8e99-47ad33abc112" providerId="ADAL" clId="{FFA4CCD1-A2C2-49D3-B3AD-ED70F0772DCC}" dt="2021-02-26T14:22:50.542" v="1" actId="732"/>
        <pc:sldMkLst>
          <pc:docMk/>
          <pc:sldMk cId="4227445583" sldId="264"/>
        </pc:sldMkLst>
        <pc:picChg chg="mod modCrop">
          <ac:chgData name="LINET, Deborah" userId="407a07c8-b074-48b3-8e99-47ad33abc112" providerId="ADAL" clId="{FFA4CCD1-A2C2-49D3-B3AD-ED70F0772DCC}" dt="2021-02-26T14:22:50.542" v="1" actId="732"/>
          <ac:picMkLst>
            <pc:docMk/>
            <pc:sldMk cId="4227445583" sldId="264"/>
            <ac:picMk id="6" creationId="{DA4F8D8E-0370-48B3-A14A-A6E1785959C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1A760D2-A2BA-4C53-99D6-A3BC06D963EE}" type="datetimeFigureOut">
              <a:rPr lang="fr-FR" smtClean="0"/>
              <a:t>26/02/2021</a:t>
            </a:fld>
            <a:endParaRPr lang="fr-FR"/>
          </a:p>
        </p:txBody>
      </p:sp>
      <p:sp>
        <p:nvSpPr>
          <p:cNvPr id="4" name="Espace réservé de l'image des diapositives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pPr rtl="0"/>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a:t>Cliquez pour modifier les styles du texte du masque</a:t>
            </a:r>
          </a:p>
          <a:p>
            <a:pPr lvl="1" rtl="0"/>
            <a:r>
              <a:rPr lang="en-gb"/>
              <a:t>Deuxième niveau</a:t>
            </a:r>
          </a:p>
          <a:p>
            <a:pPr lvl="2" rtl="0"/>
            <a:r>
              <a:rPr lang="en-gb"/>
              <a:t>Troisième niveau</a:t>
            </a:r>
          </a:p>
          <a:p>
            <a:pPr lvl="3" rtl="0"/>
            <a:r>
              <a:rPr lang="en-gb"/>
              <a:t>Quatrième niveau</a:t>
            </a:r>
          </a:p>
          <a:p>
            <a:pPr lvl="4" rtl="0"/>
            <a:r>
              <a:rPr lang="en-gb"/>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4FA5D5F-E9D6-4949-BABF-0933DCADBAE1}" type="slidenum">
              <a:rPr lang="fr-FR" smtClean="0"/>
              <a:t>‹N°›</a:t>
            </a:fld>
            <a:endParaRPr lang="fr-FR"/>
          </a:p>
        </p:txBody>
      </p:sp>
    </p:spTree>
    <p:extLst>
      <p:ext uri="{BB962C8B-B14F-4D97-AF65-F5344CB8AC3E}">
        <p14:creationId xmlns:p14="http://schemas.microsoft.com/office/powerpoint/2010/main" val="1555742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Slide Number Placeholder 3"/>
          <p:cNvSpPr>
            <a:spLocks noGrp="1"/>
          </p:cNvSpPr>
          <p:nvPr>
            <p:ph type="sldNum" sz="quarter" idx="5"/>
          </p:nvPr>
        </p:nvSpPr>
        <p:spPr/>
        <p:txBody>
          <a:bodyPr/>
          <a:lstStyle/>
          <a:p>
            <a:pPr rtl="0"/>
            <a:fld id="{94FA5D5F-E9D6-4949-BABF-0933DCADBAE1}" type="slidenum">
              <a:rPr lang="fr-FR" smtClean="0"/>
              <a:t>1</a:t>
            </a:fld>
            <a:endParaRPr lang="fr-FR"/>
          </a:p>
        </p:txBody>
      </p:sp>
    </p:spTree>
    <p:extLst>
      <p:ext uri="{BB962C8B-B14F-4D97-AF65-F5344CB8AC3E}">
        <p14:creationId xmlns:p14="http://schemas.microsoft.com/office/powerpoint/2010/main" val="396854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94FA5D5F-E9D6-4949-BABF-0933DCADBAE1}" type="slidenum">
              <a:rPr lang="fr-FR" smtClean="0"/>
              <a:t>19</a:t>
            </a:fld>
            <a:endParaRPr lang="fr-FR"/>
          </a:p>
        </p:txBody>
      </p:sp>
    </p:spTree>
    <p:extLst>
      <p:ext uri="{BB962C8B-B14F-4D97-AF65-F5344CB8AC3E}">
        <p14:creationId xmlns:p14="http://schemas.microsoft.com/office/powerpoint/2010/main" val="39989696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arget="../media/image2.jpeg" Type="http://schemas.openxmlformats.org/officeDocument/2006/relationships/image"/><Relationship Id="rId1" Target="../slideMasters/slideMaster1.xml" Type="http://schemas.openxmlformats.org/officeDocument/2006/relationships/slideMaster"/></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11" name="Image 10">
            <a:extLst>
              <a:ext uri="{FF2B5EF4-FFF2-40B4-BE49-F238E27FC236}">
                <a16:creationId xmlns:a16="http://schemas.microsoft.com/office/drawing/2014/main" id="{2D097C13-462F-4213-A252-70C1815AEA7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01920" y="252003"/>
            <a:ext cx="4127480" cy="4127480"/>
          </a:xfrm>
          <a:prstGeom prst="rect">
            <a:avLst/>
          </a:prstGeom>
        </p:spPr>
      </p:pic>
      <p:cxnSp>
        <p:nvCxnSpPr>
          <p:cNvPr id="8" name="Connecteur droit 7">
            <a:extLst>
              <a:ext uri="{FF2B5EF4-FFF2-40B4-BE49-F238E27FC236}">
                <a16:creationId xmlns:a16="http://schemas.microsoft.com/office/drawing/2014/main" id="{5E886063-F6FF-4FB0-B90E-B4FC4A42AAFE}"/>
              </a:ext>
            </a:extLst>
          </p:cNvPr>
          <p:cNvCxnSpPr>
            <a:cxnSpLocks/>
          </p:cNvCxnSpPr>
          <p:nvPr userDrawn="1"/>
        </p:nvCxnSpPr>
        <p:spPr>
          <a:xfrm>
            <a:off x="252003" y="8599456"/>
            <a:ext cx="6269113"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1AA4ADF-636C-4A7E-BC04-24DE0A2885D1}"/>
              </a:ext>
            </a:extLst>
          </p:cNvPr>
          <p:cNvSpPr>
            <a:spLocks noGrp="1"/>
          </p:cNvSpPr>
          <p:nvPr>
            <p:ph type="ftr" sz="quarter" idx="11"/>
          </p:nvPr>
        </p:nvSpPr>
        <p:spPr>
          <a:xfrm>
            <a:off x="252003" y="8648580"/>
            <a:ext cx="2314575" cy="486833"/>
          </a:xfrm>
        </p:spPr>
        <p:txBody>
          <a:bodyPr rtlCol="0"/>
          <a:lstStyle>
            <a:lvl1pPr>
              <a:defRPr>
                <a:solidFill>
                  <a:srgbClr val="128737"/>
                </a:solidFill>
              </a:defRPr>
            </a:lvl1pPr>
          </a:lstStyle>
          <a:p>
            <a:pPr rtl="0"/>
            <a:r>
              <a:rPr lang="en-gb"/>
              <a:t>NHOOD - DOSSIER DE PRESSE FÉVRIER 2021</a:t>
            </a:r>
          </a:p>
        </p:txBody>
      </p:sp>
      <p:sp>
        <p:nvSpPr>
          <p:cNvPr id="5" name="Slide Number Placeholder 5">
            <a:extLst>
              <a:ext uri="{FF2B5EF4-FFF2-40B4-BE49-F238E27FC236}">
                <a16:creationId xmlns:a16="http://schemas.microsoft.com/office/drawing/2014/main" id="{B61CB710-AA7A-40CF-B9B5-CBC1BB71F3A3}"/>
              </a:ext>
            </a:extLst>
          </p:cNvPr>
          <p:cNvSpPr>
            <a:spLocks noGrp="1"/>
          </p:cNvSpPr>
          <p:nvPr>
            <p:ph type="sldNum" sz="quarter" idx="12"/>
          </p:nvPr>
        </p:nvSpPr>
        <p:spPr>
          <a:xfrm>
            <a:off x="4978066" y="8599456"/>
            <a:ext cx="1543050" cy="486833"/>
          </a:xfrm>
        </p:spPr>
        <p:txBody>
          <a:bodyPr rtlCol="0"/>
          <a:lstStyle>
            <a:lvl1pPr>
              <a:defRPr>
                <a:solidFill>
                  <a:srgbClr val="128737"/>
                </a:solidFill>
              </a:defRPr>
            </a:lvl1pPr>
          </a:lstStyle>
          <a:p>
            <a:pPr rtl="0"/>
            <a:fld id="{DAB08055-D449-4C37-A8C0-BFB161A8576B}" type="slidenum">
              <a:rPr lang="fr-FR" smtClean="0"/>
              <a:pPr rtl="0"/>
              <a:t>‹N°›</a:t>
            </a:fld>
            <a:endParaRPr lang="fr-FR" dirty="0"/>
          </a:p>
        </p:txBody>
      </p:sp>
    </p:spTree>
    <p:extLst>
      <p:ext uri="{BB962C8B-B14F-4D97-AF65-F5344CB8AC3E}">
        <p14:creationId xmlns:p14="http://schemas.microsoft.com/office/powerpoint/2010/main" val="396654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rtlCol="0" anchor="b"/>
          <a:lstStyle>
            <a:lvl1pPr>
              <a:defRPr sz="2400"/>
            </a:lvl1pPr>
          </a:lstStyle>
          <a:p>
            <a:pPr rtl="0"/>
            <a:r>
              <a:rPr lang="en-gb"/>
              <a:t>Modifiez le style du titre</a:t>
            </a:r>
            <a:endParaRPr lang="en-US" dirty="0"/>
          </a:p>
        </p:txBody>
      </p:sp>
      <p:sp>
        <p:nvSpPr>
          <p:cNvPr id="3" name="Content Placeholder 2"/>
          <p:cNvSpPr>
            <a:spLocks noGrp="1"/>
          </p:cNvSpPr>
          <p:nvPr>
            <p:ph idx="1"/>
          </p:nvPr>
        </p:nvSpPr>
        <p:spPr>
          <a:xfrm>
            <a:off x="2915543" y="1316569"/>
            <a:ext cx="3471863" cy="6498167"/>
          </a:xfrm>
        </p:spPr>
        <p:txBody>
          <a:bodyPr rtlCol="0"/>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rtl="0"/>
            <a:r>
              <a:rPr lang="en-gb"/>
              <a:t>Cliquez pour modifier les styles du texte du masque</a:t>
            </a:r>
          </a:p>
          <a:p>
            <a:pPr lvl="1" rtl="0"/>
            <a:r>
              <a:rPr lang="en-gb"/>
              <a:t>Deuxième niveau</a:t>
            </a:r>
          </a:p>
          <a:p>
            <a:pPr lvl="2" rtl="0"/>
            <a:r>
              <a:rPr lang="en-gb"/>
              <a:t>Troisième niveau</a:t>
            </a:r>
          </a:p>
          <a:p>
            <a:pPr lvl="3" rtl="0"/>
            <a:r>
              <a:rPr lang="en-gb"/>
              <a:t>Quatrième niveau</a:t>
            </a:r>
          </a:p>
          <a:p>
            <a:pPr lvl="4" rtl="0"/>
            <a:r>
              <a:rPr lang="en-gb"/>
              <a:t>Cinquième niveau</a:t>
            </a:r>
            <a:endParaRPr lang="en-US" dirty="0"/>
          </a:p>
        </p:txBody>
      </p:sp>
      <p:sp>
        <p:nvSpPr>
          <p:cNvPr id="4" name="Text Placeholder 3"/>
          <p:cNvSpPr>
            <a:spLocks noGrp="1"/>
          </p:cNvSpPr>
          <p:nvPr>
            <p:ph type="body" sz="half" idx="2"/>
          </p:nvPr>
        </p:nvSpPr>
        <p:spPr>
          <a:xfrm>
            <a:off x="472381" y="2743200"/>
            <a:ext cx="2211884" cy="5082117"/>
          </a:xfrm>
        </p:spPr>
        <p:txBody>
          <a:bodyPr rtlCol="0"/>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rtl="0"/>
            <a:r>
              <a:rPr lang="en-gb"/>
              <a:t>Cliquez pour modifier les styles du texte du masque</a:t>
            </a:r>
          </a:p>
        </p:txBody>
      </p:sp>
      <p:sp>
        <p:nvSpPr>
          <p:cNvPr id="5" name="Date Placeholder 4"/>
          <p:cNvSpPr>
            <a:spLocks noGrp="1"/>
          </p:cNvSpPr>
          <p:nvPr>
            <p:ph type="dt" sz="half" idx="10"/>
          </p:nvPr>
        </p:nvSpPr>
        <p:spPr/>
        <p:txBody>
          <a:bodyPr rtlCol="0"/>
          <a:lstStyle/>
          <a:p>
            <a:pPr rtl="0"/>
            <a:endParaRPr lang="fr-FR"/>
          </a:p>
        </p:txBody>
      </p:sp>
      <p:sp>
        <p:nvSpPr>
          <p:cNvPr id="6" name="Footer Placeholder 5"/>
          <p:cNvSpPr>
            <a:spLocks noGrp="1"/>
          </p:cNvSpPr>
          <p:nvPr>
            <p:ph type="ftr" sz="quarter" idx="11"/>
          </p:nvPr>
        </p:nvSpPr>
        <p:spPr/>
        <p:txBody>
          <a:bodyPr rtlCol="0"/>
          <a:lstStyle/>
          <a:p>
            <a:pPr rtl="0"/>
            <a:r>
              <a:rPr lang="en-gb"/>
              <a:t>NHOOD - DOSSIER DE PRESSE JANVIER 2021</a:t>
            </a:r>
          </a:p>
        </p:txBody>
      </p:sp>
      <p:sp>
        <p:nvSpPr>
          <p:cNvPr id="7" name="Slide Number Placeholder 6"/>
          <p:cNvSpPr>
            <a:spLocks noGrp="1"/>
          </p:cNvSpPr>
          <p:nvPr>
            <p:ph type="sldNum" sz="quarter" idx="12"/>
          </p:nvPr>
        </p:nvSpPr>
        <p:spPr/>
        <p:txBody>
          <a:bodyPr rtlCol="0"/>
          <a:lstStyle/>
          <a:p>
            <a:pPr rtl="0"/>
            <a:fld id="{DAB08055-D449-4C37-A8C0-BFB161A8576B}" type="slidenum">
              <a:rPr lang="fr-FR" smtClean="0"/>
              <a:t>‹N°›</a:t>
            </a:fld>
            <a:endParaRPr lang="fr-FR"/>
          </a:p>
        </p:txBody>
      </p:sp>
    </p:spTree>
    <p:extLst>
      <p:ext uri="{BB962C8B-B14F-4D97-AF65-F5344CB8AC3E}">
        <p14:creationId xmlns:p14="http://schemas.microsoft.com/office/powerpoint/2010/main" val="35201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rtlCol="0" anchor="b"/>
          <a:lstStyle>
            <a:lvl1pPr>
              <a:defRPr sz="2400"/>
            </a:lvl1pPr>
          </a:lstStyle>
          <a:p>
            <a:pPr rtl="0"/>
            <a:r>
              <a:rPr lang="en-gb"/>
              <a:t>Modifiez le style du titre</a:t>
            </a:r>
            <a:endParaRPr lang="en-US" dirty="0"/>
          </a:p>
        </p:txBody>
      </p:sp>
      <p:sp>
        <p:nvSpPr>
          <p:cNvPr id="3" name="Picture Placeholder 2"/>
          <p:cNvSpPr>
            <a:spLocks noGrp="1" noChangeAspect="1"/>
          </p:cNvSpPr>
          <p:nvPr>
            <p:ph type="pic" idx="1"/>
          </p:nvPr>
        </p:nvSpPr>
        <p:spPr>
          <a:xfrm>
            <a:off x="2915543" y="1316569"/>
            <a:ext cx="3471863" cy="6498167"/>
          </a:xfrm>
        </p:spPr>
        <p:txBody>
          <a:bodyPr rtlCol="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rtl="0"/>
            <a:r>
              <a:rPr lang="en-gb"/>
              <a:t>Cliquez sur l'icône pour ajouter une image</a:t>
            </a:r>
            <a:endParaRPr lang="en-US" dirty="0"/>
          </a:p>
        </p:txBody>
      </p:sp>
      <p:sp>
        <p:nvSpPr>
          <p:cNvPr id="4" name="Text Placeholder 3"/>
          <p:cNvSpPr>
            <a:spLocks noGrp="1"/>
          </p:cNvSpPr>
          <p:nvPr>
            <p:ph type="body" sz="half" idx="2"/>
          </p:nvPr>
        </p:nvSpPr>
        <p:spPr>
          <a:xfrm>
            <a:off x="472381" y="2743200"/>
            <a:ext cx="2211884" cy="5082117"/>
          </a:xfrm>
        </p:spPr>
        <p:txBody>
          <a:bodyPr rtlCol="0"/>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rtl="0"/>
            <a:r>
              <a:rPr lang="en-gb"/>
              <a:t>Cliquez pour modifier les styles du texte du masque</a:t>
            </a:r>
          </a:p>
        </p:txBody>
      </p:sp>
      <p:sp>
        <p:nvSpPr>
          <p:cNvPr id="5" name="Date Placeholder 4"/>
          <p:cNvSpPr>
            <a:spLocks noGrp="1"/>
          </p:cNvSpPr>
          <p:nvPr>
            <p:ph type="dt" sz="half" idx="10"/>
          </p:nvPr>
        </p:nvSpPr>
        <p:spPr/>
        <p:txBody>
          <a:bodyPr rtlCol="0"/>
          <a:lstStyle/>
          <a:p>
            <a:pPr rtl="0"/>
            <a:endParaRPr lang="fr-FR"/>
          </a:p>
        </p:txBody>
      </p:sp>
      <p:sp>
        <p:nvSpPr>
          <p:cNvPr id="6" name="Footer Placeholder 5"/>
          <p:cNvSpPr>
            <a:spLocks noGrp="1"/>
          </p:cNvSpPr>
          <p:nvPr>
            <p:ph type="ftr" sz="quarter" idx="11"/>
          </p:nvPr>
        </p:nvSpPr>
        <p:spPr/>
        <p:txBody>
          <a:bodyPr rtlCol="0"/>
          <a:lstStyle/>
          <a:p>
            <a:pPr rtl="0"/>
            <a:r>
              <a:rPr lang="en-gb"/>
              <a:t>NHOOD - DOSSIER DE PRESSE JANVIER 2021</a:t>
            </a:r>
          </a:p>
        </p:txBody>
      </p:sp>
      <p:sp>
        <p:nvSpPr>
          <p:cNvPr id="7" name="Slide Number Placeholder 6"/>
          <p:cNvSpPr>
            <a:spLocks noGrp="1"/>
          </p:cNvSpPr>
          <p:nvPr>
            <p:ph type="sldNum" sz="quarter" idx="12"/>
          </p:nvPr>
        </p:nvSpPr>
        <p:spPr/>
        <p:txBody>
          <a:bodyPr rtlCol="0"/>
          <a:lstStyle/>
          <a:p>
            <a:pPr rtl="0"/>
            <a:fld id="{DAB08055-D449-4C37-A8C0-BFB161A8576B}" type="slidenum">
              <a:rPr lang="fr-FR" smtClean="0"/>
              <a:t>‹N°›</a:t>
            </a:fld>
            <a:endParaRPr lang="fr-FR"/>
          </a:p>
        </p:txBody>
      </p:sp>
    </p:spTree>
    <p:extLst>
      <p:ext uri="{BB962C8B-B14F-4D97-AF65-F5344CB8AC3E}">
        <p14:creationId xmlns:p14="http://schemas.microsoft.com/office/powerpoint/2010/main" val="3463359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a:t>Modifiez le style du titre</a:t>
            </a:r>
            <a:endParaRPr lang="en-US" dirty="0"/>
          </a:p>
        </p:txBody>
      </p:sp>
      <p:sp>
        <p:nvSpPr>
          <p:cNvPr id="3" name="Vertical Text Placeholder 2"/>
          <p:cNvSpPr>
            <a:spLocks noGrp="1"/>
          </p:cNvSpPr>
          <p:nvPr>
            <p:ph type="body" orient="vert" idx="1"/>
          </p:nvPr>
        </p:nvSpPr>
        <p:spPr/>
        <p:txBody>
          <a:bodyPr vert="eaVert" rtlCol="0"/>
          <a:lstStyle/>
          <a:p>
            <a:pPr lvl="0" rtl="0"/>
            <a:r>
              <a:rPr lang="en-gb"/>
              <a:t>Cliquez pour modifier les styles du texte du masque</a:t>
            </a:r>
          </a:p>
          <a:p>
            <a:pPr lvl="1" rtl="0"/>
            <a:r>
              <a:rPr lang="en-gb"/>
              <a:t>Deuxième niveau</a:t>
            </a:r>
          </a:p>
          <a:p>
            <a:pPr lvl="2" rtl="0"/>
            <a:r>
              <a:rPr lang="en-gb"/>
              <a:t>Troisième niveau</a:t>
            </a:r>
          </a:p>
          <a:p>
            <a:pPr lvl="3" rtl="0"/>
            <a:r>
              <a:rPr lang="en-gb"/>
              <a:t>Quatrième niveau</a:t>
            </a:r>
          </a:p>
          <a:p>
            <a:pPr lvl="4" rtl="0"/>
            <a:r>
              <a:rPr lang="en-gb"/>
              <a:t>Cinquième niveau</a:t>
            </a:r>
            <a:endParaRPr lang="en-US" dirty="0"/>
          </a:p>
        </p:txBody>
      </p:sp>
      <p:sp>
        <p:nvSpPr>
          <p:cNvPr id="4" name="Date Placeholder 3"/>
          <p:cNvSpPr>
            <a:spLocks noGrp="1"/>
          </p:cNvSpPr>
          <p:nvPr>
            <p:ph type="dt" sz="half" idx="10"/>
          </p:nvPr>
        </p:nvSpPr>
        <p:spPr/>
        <p:txBody>
          <a:bodyPr rtlCol="0"/>
          <a:lstStyle/>
          <a:p>
            <a:pPr rtl="0"/>
            <a:endParaRPr lang="fr-FR"/>
          </a:p>
        </p:txBody>
      </p:sp>
      <p:sp>
        <p:nvSpPr>
          <p:cNvPr id="5" name="Footer Placeholder 4"/>
          <p:cNvSpPr>
            <a:spLocks noGrp="1"/>
          </p:cNvSpPr>
          <p:nvPr>
            <p:ph type="ftr" sz="quarter" idx="11"/>
          </p:nvPr>
        </p:nvSpPr>
        <p:spPr/>
        <p:txBody>
          <a:bodyPr rtlCol="0"/>
          <a:lstStyle/>
          <a:p>
            <a:pPr rtl="0"/>
            <a:r>
              <a:rPr lang="en-gb"/>
              <a:t>NHOOD - DOSSIER DE PRESSE JANVIER 2021</a:t>
            </a:r>
          </a:p>
        </p:txBody>
      </p:sp>
      <p:sp>
        <p:nvSpPr>
          <p:cNvPr id="6" name="Slide Number Placeholder 5"/>
          <p:cNvSpPr>
            <a:spLocks noGrp="1"/>
          </p:cNvSpPr>
          <p:nvPr>
            <p:ph type="sldNum" sz="quarter" idx="12"/>
          </p:nvPr>
        </p:nvSpPr>
        <p:spPr/>
        <p:txBody>
          <a:bodyPr rtlCol="0"/>
          <a:lstStyle/>
          <a:p>
            <a:pPr rtl="0"/>
            <a:fld id="{DAB08055-D449-4C37-A8C0-BFB161A8576B}" type="slidenum">
              <a:rPr lang="fr-FR" smtClean="0"/>
              <a:t>‹N°›</a:t>
            </a:fld>
            <a:endParaRPr lang="fr-FR"/>
          </a:p>
        </p:txBody>
      </p:sp>
    </p:spTree>
    <p:extLst>
      <p:ext uri="{BB962C8B-B14F-4D97-AF65-F5344CB8AC3E}">
        <p14:creationId xmlns:p14="http://schemas.microsoft.com/office/powerpoint/2010/main" val="100670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rtlCol="0"/>
          <a:lstStyle/>
          <a:p>
            <a:pPr rtl="0"/>
            <a:r>
              <a:rPr lang="en-gb"/>
              <a:t>Modifiez le style du titre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rtlCol="0"/>
          <a:lstStyle/>
          <a:p>
            <a:pPr lvl="0" rtl="0"/>
            <a:r>
              <a:rPr lang="en-gb"/>
              <a:t>Cliquez pour modifier les styles du texte du masque</a:t>
            </a:r>
          </a:p>
          <a:p>
            <a:pPr lvl="1" rtl="0"/>
            <a:r>
              <a:rPr lang="en-gb"/>
              <a:t>Deuxième niveau</a:t>
            </a:r>
          </a:p>
          <a:p>
            <a:pPr lvl="2" rtl="0"/>
            <a:r>
              <a:rPr lang="en-gb"/>
              <a:t>Troisième niveau</a:t>
            </a:r>
          </a:p>
          <a:p>
            <a:pPr lvl="3" rtl="0"/>
            <a:r>
              <a:rPr lang="en-gb"/>
              <a:t>Quatrième niveau</a:t>
            </a:r>
          </a:p>
          <a:p>
            <a:pPr lvl="4" rtl="0"/>
            <a:r>
              <a:rPr lang="en-gb"/>
              <a:t>Cinquième niveau</a:t>
            </a:r>
            <a:endParaRPr lang="en-US" dirty="0"/>
          </a:p>
        </p:txBody>
      </p:sp>
      <p:sp>
        <p:nvSpPr>
          <p:cNvPr id="4" name="Date Placeholder 3"/>
          <p:cNvSpPr>
            <a:spLocks noGrp="1"/>
          </p:cNvSpPr>
          <p:nvPr>
            <p:ph type="dt" sz="half" idx="10"/>
          </p:nvPr>
        </p:nvSpPr>
        <p:spPr/>
        <p:txBody>
          <a:bodyPr rtlCol="0"/>
          <a:lstStyle/>
          <a:p>
            <a:pPr rtl="0"/>
            <a:endParaRPr lang="fr-FR"/>
          </a:p>
        </p:txBody>
      </p:sp>
      <p:sp>
        <p:nvSpPr>
          <p:cNvPr id="5" name="Footer Placeholder 4"/>
          <p:cNvSpPr>
            <a:spLocks noGrp="1"/>
          </p:cNvSpPr>
          <p:nvPr>
            <p:ph type="ftr" sz="quarter" idx="11"/>
          </p:nvPr>
        </p:nvSpPr>
        <p:spPr/>
        <p:txBody>
          <a:bodyPr rtlCol="0"/>
          <a:lstStyle/>
          <a:p>
            <a:pPr rtl="0"/>
            <a:r>
              <a:rPr lang="en-gb"/>
              <a:t>NHOOD - DOSSIER DE PRESSE JANVIER 2021</a:t>
            </a:r>
          </a:p>
        </p:txBody>
      </p:sp>
      <p:sp>
        <p:nvSpPr>
          <p:cNvPr id="6" name="Slide Number Placeholder 5"/>
          <p:cNvSpPr>
            <a:spLocks noGrp="1"/>
          </p:cNvSpPr>
          <p:nvPr>
            <p:ph type="sldNum" sz="quarter" idx="12"/>
          </p:nvPr>
        </p:nvSpPr>
        <p:spPr/>
        <p:txBody>
          <a:bodyPr rtlCol="0"/>
          <a:lstStyle/>
          <a:p>
            <a:pPr rtl="0"/>
            <a:fld id="{DAB08055-D449-4C37-A8C0-BFB161A8576B}" type="slidenum">
              <a:rPr lang="fr-FR" smtClean="0"/>
              <a:t>‹N°›</a:t>
            </a:fld>
            <a:endParaRPr lang="fr-FR"/>
          </a:p>
        </p:txBody>
      </p:sp>
    </p:spTree>
    <p:extLst>
      <p:ext uri="{BB962C8B-B14F-4D97-AF65-F5344CB8AC3E}">
        <p14:creationId xmlns:p14="http://schemas.microsoft.com/office/powerpoint/2010/main" val="265252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pic>
        <p:nvPicPr>
          <p:cNvPr id="11" name="Image 10">
            <a:extLst>
              <a:ext uri="{FF2B5EF4-FFF2-40B4-BE49-F238E27FC236}">
                <a16:creationId xmlns:a16="http://schemas.microsoft.com/office/drawing/2014/main" id="{2D097C13-462F-4213-A252-70C1815AEA7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a:off x="252003" y="252003"/>
            <a:ext cx="3977097" cy="4678068"/>
          </a:xfrm>
          <a:prstGeom prst="rect">
            <a:avLst/>
          </a:prstGeom>
        </p:spPr>
      </p:pic>
      <p:cxnSp>
        <p:nvCxnSpPr>
          <p:cNvPr id="8" name="Connecteur droit 7">
            <a:extLst>
              <a:ext uri="{FF2B5EF4-FFF2-40B4-BE49-F238E27FC236}">
                <a16:creationId xmlns:a16="http://schemas.microsoft.com/office/drawing/2014/main" id="{5E886063-F6FF-4FB0-B90E-B4FC4A42AAFE}"/>
              </a:ext>
            </a:extLst>
          </p:cNvPr>
          <p:cNvCxnSpPr>
            <a:cxnSpLocks/>
          </p:cNvCxnSpPr>
          <p:nvPr userDrawn="1"/>
        </p:nvCxnSpPr>
        <p:spPr>
          <a:xfrm>
            <a:off x="252003" y="8599456"/>
            <a:ext cx="6269113"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Footer Placeholder 4">
            <a:extLst>
              <a:ext uri="{FF2B5EF4-FFF2-40B4-BE49-F238E27FC236}">
                <a16:creationId xmlns:a16="http://schemas.microsoft.com/office/drawing/2014/main" id="{ED83B4B4-5C7B-409B-A235-B8CCD3DF4802}"/>
              </a:ext>
            </a:extLst>
          </p:cNvPr>
          <p:cNvSpPr>
            <a:spLocks noGrp="1"/>
          </p:cNvSpPr>
          <p:nvPr>
            <p:ph type="ftr" sz="quarter" idx="11"/>
          </p:nvPr>
        </p:nvSpPr>
        <p:spPr>
          <a:xfrm>
            <a:off x="252003" y="8648580"/>
            <a:ext cx="2314575" cy="486833"/>
          </a:xfrm>
        </p:spPr>
        <p:txBody>
          <a:bodyPr rtlCol="0"/>
          <a:lstStyle>
            <a:lvl1pPr>
              <a:defRPr>
                <a:solidFill>
                  <a:srgbClr val="128737"/>
                </a:solidFill>
              </a:defRPr>
            </a:lvl1pPr>
          </a:lstStyle>
          <a:p>
            <a:pPr rtl="0"/>
            <a:r>
              <a:rPr lang="en-gb"/>
              <a:t>NHOOD - DOSSIER DE PRESSE FÉVRIER 2021</a:t>
            </a:r>
          </a:p>
        </p:txBody>
      </p:sp>
      <p:sp>
        <p:nvSpPr>
          <p:cNvPr id="7" name="Slide Number Placeholder 5">
            <a:extLst>
              <a:ext uri="{FF2B5EF4-FFF2-40B4-BE49-F238E27FC236}">
                <a16:creationId xmlns:a16="http://schemas.microsoft.com/office/drawing/2014/main" id="{DFF335EF-AAC6-4E36-9F09-8EDD9667D67B}"/>
              </a:ext>
            </a:extLst>
          </p:cNvPr>
          <p:cNvSpPr>
            <a:spLocks noGrp="1"/>
          </p:cNvSpPr>
          <p:nvPr>
            <p:ph type="sldNum" sz="quarter" idx="12"/>
          </p:nvPr>
        </p:nvSpPr>
        <p:spPr>
          <a:xfrm>
            <a:off x="4978066" y="8599456"/>
            <a:ext cx="1543050" cy="486833"/>
          </a:xfrm>
        </p:spPr>
        <p:txBody>
          <a:bodyPr rtlCol="0"/>
          <a:lstStyle>
            <a:lvl1pPr>
              <a:defRPr>
                <a:solidFill>
                  <a:srgbClr val="128737"/>
                </a:solidFill>
              </a:defRPr>
            </a:lvl1pPr>
          </a:lstStyle>
          <a:p>
            <a:pPr rtl="0"/>
            <a:fld id="{DAB08055-D449-4C37-A8C0-BFB161A8576B}" type="slidenum">
              <a:rPr lang="fr-FR" smtClean="0"/>
              <a:pPr rtl="0"/>
              <a:t>‹N°›</a:t>
            </a:fld>
            <a:endParaRPr lang="fr-FR" dirty="0"/>
          </a:p>
        </p:txBody>
      </p:sp>
    </p:spTree>
    <p:extLst>
      <p:ext uri="{BB962C8B-B14F-4D97-AF65-F5344CB8AC3E}">
        <p14:creationId xmlns:p14="http://schemas.microsoft.com/office/powerpoint/2010/main" val="2798112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Diapositive de titre">
    <p:spTree>
      <p:nvGrpSpPr>
        <p:cNvPr id="1" name=""/>
        <p:cNvGrpSpPr/>
        <p:nvPr/>
      </p:nvGrpSpPr>
      <p:grpSpPr>
        <a:xfrm>
          <a:off x="0" y="0"/>
          <a:ext cx="0" cy="0"/>
          <a:chOff x="0" y="0"/>
          <a:chExt cx="0" cy="0"/>
        </a:xfrm>
      </p:grpSpPr>
      <p:cxnSp>
        <p:nvCxnSpPr>
          <p:cNvPr id="8" name="Connecteur droit 7">
            <a:extLst>
              <a:ext uri="{FF2B5EF4-FFF2-40B4-BE49-F238E27FC236}">
                <a16:creationId xmlns:a16="http://schemas.microsoft.com/office/drawing/2014/main" id="{5E886063-F6FF-4FB0-B90E-B4FC4A42AAFE}"/>
              </a:ext>
            </a:extLst>
          </p:cNvPr>
          <p:cNvCxnSpPr>
            <a:cxnSpLocks/>
          </p:cNvCxnSpPr>
          <p:nvPr userDrawn="1"/>
        </p:nvCxnSpPr>
        <p:spPr>
          <a:xfrm>
            <a:off x="252003" y="8599456"/>
            <a:ext cx="6269113"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Footer Placeholder 4">
            <a:extLst>
              <a:ext uri="{FF2B5EF4-FFF2-40B4-BE49-F238E27FC236}">
                <a16:creationId xmlns:a16="http://schemas.microsoft.com/office/drawing/2014/main" id="{ED83B4B4-5C7B-409B-A235-B8CCD3DF4802}"/>
              </a:ext>
            </a:extLst>
          </p:cNvPr>
          <p:cNvSpPr>
            <a:spLocks noGrp="1"/>
          </p:cNvSpPr>
          <p:nvPr>
            <p:ph type="ftr" sz="quarter" idx="11"/>
          </p:nvPr>
        </p:nvSpPr>
        <p:spPr>
          <a:xfrm>
            <a:off x="252003" y="8648580"/>
            <a:ext cx="2314575" cy="486833"/>
          </a:xfrm>
        </p:spPr>
        <p:txBody>
          <a:bodyPr rtlCol="0"/>
          <a:lstStyle>
            <a:lvl1pPr>
              <a:defRPr>
                <a:solidFill>
                  <a:srgbClr val="128737"/>
                </a:solidFill>
              </a:defRPr>
            </a:lvl1pPr>
          </a:lstStyle>
          <a:p>
            <a:pPr rtl="0"/>
            <a:r>
              <a:rPr lang="en-gb"/>
              <a:t>NHOOD - DOSSIER DE PRESSE FÉVRIER 2021</a:t>
            </a:r>
          </a:p>
        </p:txBody>
      </p:sp>
      <p:sp>
        <p:nvSpPr>
          <p:cNvPr id="7" name="Slide Number Placeholder 5">
            <a:extLst>
              <a:ext uri="{FF2B5EF4-FFF2-40B4-BE49-F238E27FC236}">
                <a16:creationId xmlns:a16="http://schemas.microsoft.com/office/drawing/2014/main" id="{DFF335EF-AAC6-4E36-9F09-8EDD9667D67B}"/>
              </a:ext>
            </a:extLst>
          </p:cNvPr>
          <p:cNvSpPr>
            <a:spLocks noGrp="1"/>
          </p:cNvSpPr>
          <p:nvPr>
            <p:ph type="sldNum" sz="quarter" idx="12"/>
          </p:nvPr>
        </p:nvSpPr>
        <p:spPr>
          <a:xfrm>
            <a:off x="4978066" y="8599456"/>
            <a:ext cx="1543050" cy="486833"/>
          </a:xfrm>
        </p:spPr>
        <p:txBody>
          <a:bodyPr rtlCol="0"/>
          <a:lstStyle>
            <a:lvl1pPr>
              <a:defRPr>
                <a:solidFill>
                  <a:srgbClr val="128737"/>
                </a:solidFill>
              </a:defRPr>
            </a:lvl1pPr>
          </a:lstStyle>
          <a:p>
            <a:pPr rtl="0"/>
            <a:fld id="{DAB08055-D449-4C37-A8C0-BFB161A8576B}" type="slidenum">
              <a:rPr lang="fr-FR" smtClean="0"/>
              <a:pPr rtl="0"/>
              <a:t>‹N°›</a:t>
            </a:fld>
            <a:endParaRPr lang="fr-FR" dirty="0"/>
          </a:p>
        </p:txBody>
      </p:sp>
    </p:spTree>
    <p:extLst>
      <p:ext uri="{BB962C8B-B14F-4D97-AF65-F5344CB8AC3E}">
        <p14:creationId xmlns:p14="http://schemas.microsoft.com/office/powerpoint/2010/main" val="3837510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0E97DE9D-5E8C-4D67-874D-E8ECC9BFF00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9435"/>
          <a:stretch/>
        </p:blipFill>
        <p:spPr>
          <a:xfrm rot="5400000">
            <a:off x="-1654342" y="631658"/>
            <a:ext cx="10166683" cy="6858000"/>
          </a:xfrm>
          <a:prstGeom prst="rect">
            <a:avLst/>
          </a:prstGeom>
        </p:spPr>
      </p:pic>
      <p:cxnSp>
        <p:nvCxnSpPr>
          <p:cNvPr id="10" name="Connecteur droit 9">
            <a:extLst>
              <a:ext uri="{FF2B5EF4-FFF2-40B4-BE49-F238E27FC236}">
                <a16:creationId xmlns:a16="http://schemas.microsoft.com/office/drawing/2014/main" id="{DC4EDA43-7548-46BC-8519-281B7FA20E64}"/>
              </a:ext>
            </a:extLst>
          </p:cNvPr>
          <p:cNvCxnSpPr>
            <a:cxnSpLocks/>
          </p:cNvCxnSpPr>
          <p:nvPr userDrawn="1"/>
        </p:nvCxnSpPr>
        <p:spPr>
          <a:xfrm>
            <a:off x="294443" y="2872425"/>
            <a:ext cx="6269113"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1866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rtlCol="0" anchor="b"/>
          <a:lstStyle>
            <a:lvl1pPr>
              <a:defRPr sz="4500"/>
            </a:lvl1pPr>
          </a:lstStyle>
          <a:p>
            <a:pPr rtl="0"/>
            <a:r>
              <a:rPr lang="en-gb"/>
              <a:t>Modifiez le style du titre</a:t>
            </a:r>
            <a:endParaRPr lang="en-US" dirty="0"/>
          </a:p>
        </p:txBody>
      </p:sp>
      <p:sp>
        <p:nvSpPr>
          <p:cNvPr id="3" name="Text Placeholder 2"/>
          <p:cNvSpPr>
            <a:spLocks noGrp="1"/>
          </p:cNvSpPr>
          <p:nvPr>
            <p:ph type="body" idx="1"/>
          </p:nvPr>
        </p:nvSpPr>
        <p:spPr>
          <a:xfrm>
            <a:off x="467916" y="6119286"/>
            <a:ext cx="5915025" cy="2000249"/>
          </a:xfrm>
        </p:spPr>
        <p:txBody>
          <a:bodyPr rtlCol="0"/>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rtl="0"/>
            <a:r>
              <a:rPr lang="en-gb"/>
              <a:t>Cliquez pour modifier les styles du texte du masque</a:t>
            </a:r>
          </a:p>
        </p:txBody>
      </p:sp>
      <p:sp>
        <p:nvSpPr>
          <p:cNvPr id="4" name="Date Placeholder 3"/>
          <p:cNvSpPr>
            <a:spLocks noGrp="1"/>
          </p:cNvSpPr>
          <p:nvPr>
            <p:ph type="dt" sz="half" idx="10"/>
          </p:nvPr>
        </p:nvSpPr>
        <p:spPr/>
        <p:txBody>
          <a:bodyPr rtlCol="0"/>
          <a:lstStyle/>
          <a:p>
            <a:pPr rtl="0"/>
            <a:endParaRPr lang="fr-FR"/>
          </a:p>
        </p:txBody>
      </p:sp>
      <p:sp>
        <p:nvSpPr>
          <p:cNvPr id="5" name="Footer Placeholder 4"/>
          <p:cNvSpPr>
            <a:spLocks noGrp="1"/>
          </p:cNvSpPr>
          <p:nvPr>
            <p:ph type="ftr" sz="quarter" idx="11"/>
          </p:nvPr>
        </p:nvSpPr>
        <p:spPr/>
        <p:txBody>
          <a:bodyPr rtlCol="0"/>
          <a:lstStyle/>
          <a:p>
            <a:pPr rtl="0"/>
            <a:r>
              <a:rPr lang="en-gb"/>
              <a:t>NHOOD - DOSSIER DE PRESSE JANVIER 2021</a:t>
            </a:r>
          </a:p>
        </p:txBody>
      </p:sp>
      <p:sp>
        <p:nvSpPr>
          <p:cNvPr id="6" name="Slide Number Placeholder 5"/>
          <p:cNvSpPr>
            <a:spLocks noGrp="1"/>
          </p:cNvSpPr>
          <p:nvPr>
            <p:ph type="sldNum" sz="quarter" idx="12"/>
          </p:nvPr>
        </p:nvSpPr>
        <p:spPr/>
        <p:txBody>
          <a:bodyPr rtlCol="0"/>
          <a:lstStyle/>
          <a:p>
            <a:pPr rtl="0"/>
            <a:fld id="{DAB08055-D449-4C37-A8C0-BFB161A8576B}" type="slidenum">
              <a:rPr lang="fr-FR" smtClean="0"/>
              <a:t>‹N°›</a:t>
            </a:fld>
            <a:endParaRPr lang="fr-FR"/>
          </a:p>
        </p:txBody>
      </p:sp>
    </p:spTree>
    <p:extLst>
      <p:ext uri="{BB962C8B-B14F-4D97-AF65-F5344CB8AC3E}">
        <p14:creationId xmlns:p14="http://schemas.microsoft.com/office/powerpoint/2010/main" val="1461316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a:t>Modifiez le style du titre</a:t>
            </a:r>
            <a:endParaRPr lang="en-US" dirty="0"/>
          </a:p>
        </p:txBody>
      </p:sp>
      <p:sp>
        <p:nvSpPr>
          <p:cNvPr id="3" name="Content Placeholder 2"/>
          <p:cNvSpPr>
            <a:spLocks noGrp="1"/>
          </p:cNvSpPr>
          <p:nvPr>
            <p:ph sz="half" idx="1"/>
          </p:nvPr>
        </p:nvSpPr>
        <p:spPr>
          <a:xfrm>
            <a:off x="471488" y="2434167"/>
            <a:ext cx="2914650" cy="5801784"/>
          </a:xfrm>
        </p:spPr>
        <p:txBody>
          <a:bodyPr rtlCol="0"/>
          <a:lstStyle/>
          <a:p>
            <a:pPr lvl="0" rtl="0"/>
            <a:r>
              <a:rPr lang="en-gb"/>
              <a:t>Cliquez pour modifier les styles du texte du masque</a:t>
            </a:r>
          </a:p>
          <a:p>
            <a:pPr lvl="1" rtl="0"/>
            <a:r>
              <a:rPr lang="en-gb"/>
              <a:t>Deuxième niveau</a:t>
            </a:r>
          </a:p>
          <a:p>
            <a:pPr lvl="2" rtl="0"/>
            <a:r>
              <a:rPr lang="en-gb"/>
              <a:t>Troisième niveau</a:t>
            </a:r>
          </a:p>
          <a:p>
            <a:pPr lvl="3" rtl="0"/>
            <a:r>
              <a:rPr lang="en-gb"/>
              <a:t>Quatrième niveau</a:t>
            </a:r>
          </a:p>
          <a:p>
            <a:pPr lvl="4" rtl="0"/>
            <a:r>
              <a:rPr lang="en-gb"/>
              <a:t>Cinquième niveau</a:t>
            </a:r>
            <a:endParaRPr lang="en-US" dirty="0"/>
          </a:p>
        </p:txBody>
      </p:sp>
      <p:sp>
        <p:nvSpPr>
          <p:cNvPr id="4" name="Content Placeholder 3"/>
          <p:cNvSpPr>
            <a:spLocks noGrp="1"/>
          </p:cNvSpPr>
          <p:nvPr>
            <p:ph sz="half" idx="2"/>
          </p:nvPr>
        </p:nvSpPr>
        <p:spPr>
          <a:xfrm>
            <a:off x="3471863" y="2434167"/>
            <a:ext cx="2914650" cy="5801784"/>
          </a:xfrm>
        </p:spPr>
        <p:txBody>
          <a:bodyPr rtlCol="0"/>
          <a:lstStyle/>
          <a:p>
            <a:pPr lvl="0" rtl="0"/>
            <a:r>
              <a:rPr lang="en-gb"/>
              <a:t>Cliquez pour modifier les styles du texte du masque</a:t>
            </a:r>
          </a:p>
          <a:p>
            <a:pPr lvl="1" rtl="0"/>
            <a:r>
              <a:rPr lang="en-gb"/>
              <a:t>Deuxième niveau</a:t>
            </a:r>
          </a:p>
          <a:p>
            <a:pPr lvl="2" rtl="0"/>
            <a:r>
              <a:rPr lang="en-gb"/>
              <a:t>Troisième niveau</a:t>
            </a:r>
          </a:p>
          <a:p>
            <a:pPr lvl="3" rtl="0"/>
            <a:r>
              <a:rPr lang="en-gb"/>
              <a:t>Quatrième niveau</a:t>
            </a:r>
          </a:p>
          <a:p>
            <a:pPr lvl="4" rtl="0"/>
            <a:r>
              <a:rPr lang="en-gb"/>
              <a:t>Cinquième niveau</a:t>
            </a:r>
            <a:endParaRPr lang="en-US" dirty="0"/>
          </a:p>
        </p:txBody>
      </p:sp>
      <p:sp>
        <p:nvSpPr>
          <p:cNvPr id="5" name="Date Placeholder 4"/>
          <p:cNvSpPr>
            <a:spLocks noGrp="1"/>
          </p:cNvSpPr>
          <p:nvPr>
            <p:ph type="dt" sz="half" idx="10"/>
          </p:nvPr>
        </p:nvSpPr>
        <p:spPr/>
        <p:txBody>
          <a:bodyPr rtlCol="0"/>
          <a:lstStyle/>
          <a:p>
            <a:pPr rtl="0"/>
            <a:endParaRPr lang="fr-FR"/>
          </a:p>
        </p:txBody>
      </p:sp>
      <p:sp>
        <p:nvSpPr>
          <p:cNvPr id="6" name="Footer Placeholder 5"/>
          <p:cNvSpPr>
            <a:spLocks noGrp="1"/>
          </p:cNvSpPr>
          <p:nvPr>
            <p:ph type="ftr" sz="quarter" idx="11"/>
          </p:nvPr>
        </p:nvSpPr>
        <p:spPr/>
        <p:txBody>
          <a:bodyPr rtlCol="0"/>
          <a:lstStyle/>
          <a:p>
            <a:pPr rtl="0"/>
            <a:r>
              <a:rPr lang="en-gb"/>
              <a:t>NHOOD - DOSSIER DE PRESSE JANVIER 2021</a:t>
            </a:r>
          </a:p>
        </p:txBody>
      </p:sp>
      <p:sp>
        <p:nvSpPr>
          <p:cNvPr id="7" name="Slide Number Placeholder 6"/>
          <p:cNvSpPr>
            <a:spLocks noGrp="1"/>
          </p:cNvSpPr>
          <p:nvPr>
            <p:ph type="sldNum" sz="quarter" idx="12"/>
          </p:nvPr>
        </p:nvSpPr>
        <p:spPr/>
        <p:txBody>
          <a:bodyPr rtlCol="0"/>
          <a:lstStyle/>
          <a:p>
            <a:pPr rtl="0"/>
            <a:fld id="{DAB08055-D449-4C37-A8C0-BFB161A8576B}" type="slidenum">
              <a:rPr lang="fr-FR" smtClean="0"/>
              <a:t>‹N°›</a:t>
            </a:fld>
            <a:endParaRPr lang="fr-FR"/>
          </a:p>
        </p:txBody>
      </p:sp>
    </p:spTree>
    <p:extLst>
      <p:ext uri="{BB962C8B-B14F-4D97-AF65-F5344CB8AC3E}">
        <p14:creationId xmlns:p14="http://schemas.microsoft.com/office/powerpoint/2010/main" val="1531335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rtlCol="0"/>
          <a:lstStyle/>
          <a:p>
            <a:pPr rtl="0"/>
            <a:r>
              <a:rPr lang="en-gb"/>
              <a:t>Modifiez le style du titre</a:t>
            </a:r>
            <a:endParaRPr lang="en-US" dirty="0"/>
          </a:p>
        </p:txBody>
      </p:sp>
      <p:sp>
        <p:nvSpPr>
          <p:cNvPr id="3" name="Text Placeholder 2"/>
          <p:cNvSpPr>
            <a:spLocks noGrp="1"/>
          </p:cNvSpPr>
          <p:nvPr>
            <p:ph type="body" idx="1"/>
          </p:nvPr>
        </p:nvSpPr>
        <p:spPr>
          <a:xfrm>
            <a:off x="472381" y="2241551"/>
            <a:ext cx="2901255" cy="1098549"/>
          </a:xfrm>
        </p:spPr>
        <p:txBody>
          <a:bodyPr rtlCol="0"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rtl="0"/>
            <a:r>
              <a:rPr lang="en-gb"/>
              <a:t>Cliquez pour modifier les styles du texte du masque</a:t>
            </a:r>
          </a:p>
        </p:txBody>
      </p:sp>
      <p:sp>
        <p:nvSpPr>
          <p:cNvPr id="4" name="Content Placeholder 3"/>
          <p:cNvSpPr>
            <a:spLocks noGrp="1"/>
          </p:cNvSpPr>
          <p:nvPr>
            <p:ph sz="half" idx="2"/>
          </p:nvPr>
        </p:nvSpPr>
        <p:spPr>
          <a:xfrm>
            <a:off x="472381" y="3340100"/>
            <a:ext cx="2901255" cy="4912784"/>
          </a:xfrm>
        </p:spPr>
        <p:txBody>
          <a:bodyPr rtlCol="0"/>
          <a:lstStyle/>
          <a:p>
            <a:pPr lvl="0" rtl="0"/>
            <a:r>
              <a:rPr lang="en-gb"/>
              <a:t>Cliquez pour modifier les styles du texte du masque</a:t>
            </a:r>
          </a:p>
          <a:p>
            <a:pPr lvl="1" rtl="0"/>
            <a:r>
              <a:rPr lang="en-gb"/>
              <a:t>Deuxième niveau</a:t>
            </a:r>
          </a:p>
          <a:p>
            <a:pPr lvl="2" rtl="0"/>
            <a:r>
              <a:rPr lang="en-gb"/>
              <a:t>Troisième niveau</a:t>
            </a:r>
          </a:p>
          <a:p>
            <a:pPr lvl="3" rtl="0"/>
            <a:r>
              <a:rPr lang="en-gb"/>
              <a:t>Quatrième niveau</a:t>
            </a:r>
          </a:p>
          <a:p>
            <a:pPr lvl="4" rtl="0"/>
            <a:r>
              <a:rPr lang="en-gb"/>
              <a:t>Cinquième niveau</a:t>
            </a:r>
            <a:endParaRPr lang="en-US" dirty="0"/>
          </a:p>
        </p:txBody>
      </p:sp>
      <p:sp>
        <p:nvSpPr>
          <p:cNvPr id="5" name="Text Placeholder 4"/>
          <p:cNvSpPr>
            <a:spLocks noGrp="1"/>
          </p:cNvSpPr>
          <p:nvPr>
            <p:ph type="body" sz="quarter" idx="3"/>
          </p:nvPr>
        </p:nvSpPr>
        <p:spPr>
          <a:xfrm>
            <a:off x="3471863" y="2241551"/>
            <a:ext cx="2915543" cy="1098549"/>
          </a:xfrm>
        </p:spPr>
        <p:txBody>
          <a:bodyPr rtlCol="0"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rtl="0"/>
            <a:r>
              <a:rPr lang="en-gb"/>
              <a:t>Cliquez pour modifier les styles du texte du masque</a:t>
            </a:r>
          </a:p>
        </p:txBody>
      </p:sp>
      <p:sp>
        <p:nvSpPr>
          <p:cNvPr id="6" name="Content Placeholder 5"/>
          <p:cNvSpPr>
            <a:spLocks noGrp="1"/>
          </p:cNvSpPr>
          <p:nvPr>
            <p:ph sz="quarter" idx="4"/>
          </p:nvPr>
        </p:nvSpPr>
        <p:spPr>
          <a:xfrm>
            <a:off x="3471863" y="3340100"/>
            <a:ext cx="2915543" cy="4912784"/>
          </a:xfrm>
        </p:spPr>
        <p:txBody>
          <a:bodyPr rtlCol="0"/>
          <a:lstStyle/>
          <a:p>
            <a:pPr lvl="0" rtl="0"/>
            <a:r>
              <a:rPr lang="en-gb"/>
              <a:t>Cliquez pour modifier les styles du texte du masque</a:t>
            </a:r>
          </a:p>
          <a:p>
            <a:pPr lvl="1" rtl="0"/>
            <a:r>
              <a:rPr lang="en-gb"/>
              <a:t>Deuxième niveau</a:t>
            </a:r>
          </a:p>
          <a:p>
            <a:pPr lvl="2" rtl="0"/>
            <a:r>
              <a:rPr lang="en-gb"/>
              <a:t>Troisième niveau</a:t>
            </a:r>
          </a:p>
          <a:p>
            <a:pPr lvl="3" rtl="0"/>
            <a:r>
              <a:rPr lang="en-gb"/>
              <a:t>Quatrième niveau</a:t>
            </a:r>
          </a:p>
          <a:p>
            <a:pPr lvl="4" rtl="0"/>
            <a:r>
              <a:rPr lang="en-gb"/>
              <a:t>Cinquième niveau</a:t>
            </a:r>
            <a:endParaRPr lang="en-US" dirty="0"/>
          </a:p>
        </p:txBody>
      </p:sp>
      <p:sp>
        <p:nvSpPr>
          <p:cNvPr id="7" name="Date Placeholder 6"/>
          <p:cNvSpPr>
            <a:spLocks noGrp="1"/>
          </p:cNvSpPr>
          <p:nvPr>
            <p:ph type="dt" sz="half" idx="10"/>
          </p:nvPr>
        </p:nvSpPr>
        <p:spPr/>
        <p:txBody>
          <a:bodyPr rtlCol="0"/>
          <a:lstStyle/>
          <a:p>
            <a:pPr rtl="0"/>
            <a:endParaRPr lang="fr-FR"/>
          </a:p>
        </p:txBody>
      </p:sp>
      <p:sp>
        <p:nvSpPr>
          <p:cNvPr id="8" name="Footer Placeholder 7"/>
          <p:cNvSpPr>
            <a:spLocks noGrp="1"/>
          </p:cNvSpPr>
          <p:nvPr>
            <p:ph type="ftr" sz="quarter" idx="11"/>
          </p:nvPr>
        </p:nvSpPr>
        <p:spPr/>
        <p:txBody>
          <a:bodyPr rtlCol="0"/>
          <a:lstStyle/>
          <a:p>
            <a:pPr rtl="0"/>
            <a:r>
              <a:rPr lang="en-gb"/>
              <a:t>NHOOD - DOSSIER DE PRESSE JANVIER 2021</a:t>
            </a:r>
          </a:p>
        </p:txBody>
      </p:sp>
      <p:sp>
        <p:nvSpPr>
          <p:cNvPr id="9" name="Slide Number Placeholder 8"/>
          <p:cNvSpPr>
            <a:spLocks noGrp="1"/>
          </p:cNvSpPr>
          <p:nvPr>
            <p:ph type="sldNum" sz="quarter" idx="12"/>
          </p:nvPr>
        </p:nvSpPr>
        <p:spPr/>
        <p:txBody>
          <a:bodyPr rtlCol="0"/>
          <a:lstStyle/>
          <a:p>
            <a:pPr rtl="0"/>
            <a:fld id="{DAB08055-D449-4C37-A8C0-BFB161A8576B}" type="slidenum">
              <a:rPr lang="fr-FR" smtClean="0"/>
              <a:t>‹N°›</a:t>
            </a:fld>
            <a:endParaRPr lang="fr-FR"/>
          </a:p>
        </p:txBody>
      </p:sp>
    </p:spTree>
    <p:extLst>
      <p:ext uri="{BB962C8B-B14F-4D97-AF65-F5344CB8AC3E}">
        <p14:creationId xmlns:p14="http://schemas.microsoft.com/office/powerpoint/2010/main" val="1944849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a:t>Modifiez le style du titre</a:t>
            </a:r>
            <a:endParaRPr lang="en-US" dirty="0"/>
          </a:p>
        </p:txBody>
      </p:sp>
      <p:sp>
        <p:nvSpPr>
          <p:cNvPr id="3" name="Date Placeholder 2"/>
          <p:cNvSpPr>
            <a:spLocks noGrp="1"/>
          </p:cNvSpPr>
          <p:nvPr>
            <p:ph type="dt" sz="half" idx="10"/>
          </p:nvPr>
        </p:nvSpPr>
        <p:spPr/>
        <p:txBody>
          <a:bodyPr rtlCol="0"/>
          <a:lstStyle/>
          <a:p>
            <a:pPr rtl="0"/>
            <a:endParaRPr lang="fr-FR"/>
          </a:p>
        </p:txBody>
      </p:sp>
      <p:sp>
        <p:nvSpPr>
          <p:cNvPr id="4" name="Footer Placeholder 3"/>
          <p:cNvSpPr>
            <a:spLocks noGrp="1"/>
          </p:cNvSpPr>
          <p:nvPr>
            <p:ph type="ftr" sz="quarter" idx="11"/>
          </p:nvPr>
        </p:nvSpPr>
        <p:spPr/>
        <p:txBody>
          <a:bodyPr rtlCol="0"/>
          <a:lstStyle/>
          <a:p>
            <a:pPr rtl="0"/>
            <a:r>
              <a:rPr lang="en-gb"/>
              <a:t>NHOOD - DOSSIER DE PRESSE JANVIER 2021</a:t>
            </a:r>
          </a:p>
        </p:txBody>
      </p:sp>
      <p:sp>
        <p:nvSpPr>
          <p:cNvPr id="5" name="Slide Number Placeholder 4"/>
          <p:cNvSpPr>
            <a:spLocks noGrp="1"/>
          </p:cNvSpPr>
          <p:nvPr>
            <p:ph type="sldNum" sz="quarter" idx="12"/>
          </p:nvPr>
        </p:nvSpPr>
        <p:spPr/>
        <p:txBody>
          <a:bodyPr rtlCol="0"/>
          <a:lstStyle/>
          <a:p>
            <a:pPr rtl="0"/>
            <a:fld id="{DAB08055-D449-4C37-A8C0-BFB161A8576B}" type="slidenum">
              <a:rPr lang="fr-FR" smtClean="0"/>
              <a:t>‹N°›</a:t>
            </a:fld>
            <a:endParaRPr lang="fr-FR"/>
          </a:p>
        </p:txBody>
      </p:sp>
    </p:spTree>
    <p:extLst>
      <p:ext uri="{BB962C8B-B14F-4D97-AF65-F5344CB8AC3E}">
        <p14:creationId xmlns:p14="http://schemas.microsoft.com/office/powerpoint/2010/main" val="3036478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endParaRPr lang="fr-FR"/>
          </a:p>
        </p:txBody>
      </p:sp>
      <p:sp>
        <p:nvSpPr>
          <p:cNvPr id="3" name="Footer Placeholder 2"/>
          <p:cNvSpPr>
            <a:spLocks noGrp="1"/>
          </p:cNvSpPr>
          <p:nvPr>
            <p:ph type="ftr" sz="quarter" idx="11"/>
          </p:nvPr>
        </p:nvSpPr>
        <p:spPr/>
        <p:txBody>
          <a:bodyPr rtlCol="0"/>
          <a:lstStyle/>
          <a:p>
            <a:pPr rtl="0"/>
            <a:r>
              <a:rPr lang="en-gb"/>
              <a:t>NHOOD - DOSSIER DE PRESSE JANVIER 2021</a:t>
            </a:r>
          </a:p>
        </p:txBody>
      </p:sp>
      <p:sp>
        <p:nvSpPr>
          <p:cNvPr id="4" name="Slide Number Placeholder 3"/>
          <p:cNvSpPr>
            <a:spLocks noGrp="1"/>
          </p:cNvSpPr>
          <p:nvPr>
            <p:ph type="sldNum" sz="quarter" idx="12"/>
          </p:nvPr>
        </p:nvSpPr>
        <p:spPr/>
        <p:txBody>
          <a:bodyPr rtlCol="0"/>
          <a:lstStyle/>
          <a:p>
            <a:pPr rtl="0"/>
            <a:fld id="{DAB08055-D449-4C37-A8C0-BFB161A8576B}" type="slidenum">
              <a:rPr lang="fr-FR" smtClean="0"/>
              <a:t>‹N°›</a:t>
            </a:fld>
            <a:endParaRPr lang="fr-FR"/>
          </a:p>
        </p:txBody>
      </p:sp>
    </p:spTree>
    <p:extLst>
      <p:ext uri="{BB962C8B-B14F-4D97-AF65-F5344CB8AC3E}">
        <p14:creationId xmlns:p14="http://schemas.microsoft.com/office/powerpoint/2010/main" val="168783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pPr rtl="0"/>
            <a:r>
              <a:rPr lang="en-gb"/>
              <a:t>Modifiez le style du titre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rtl="0"/>
            <a:r>
              <a:rPr lang="en-gb"/>
              <a:t>Cliquez pour modifier les styles du texte du masque</a:t>
            </a:r>
          </a:p>
          <a:p>
            <a:pPr lvl="1" rtl="0"/>
            <a:r>
              <a:rPr lang="en-gb"/>
              <a:t>Deuxième niveau</a:t>
            </a:r>
          </a:p>
          <a:p>
            <a:pPr lvl="2" rtl="0"/>
            <a:r>
              <a:rPr lang="en-gb"/>
              <a:t>Troisième niveau</a:t>
            </a:r>
          </a:p>
          <a:p>
            <a:pPr lvl="3" rtl="0"/>
            <a:r>
              <a:rPr lang="en-gb"/>
              <a:t>Quatrième niveau</a:t>
            </a:r>
          </a:p>
          <a:p>
            <a:pPr lvl="4" rtl="0"/>
            <a:r>
              <a:rPr lang="en-gb"/>
              <a:t>Cinquième niveau</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fr-F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pPr rtl="0"/>
            <a:r>
              <a:rPr lang="en-gb"/>
              <a:t>NHOOD - DOSSIER DE PRESSE JANVIER 2021</a:t>
            </a: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DAB08055-D449-4C37-A8C0-BFB161A8576B}" type="slidenum">
              <a:rPr lang="fr-FR" smtClean="0"/>
              <a:t>‹N°›</a:t>
            </a:fld>
            <a:endParaRPr lang="fr-FR"/>
          </a:p>
        </p:txBody>
      </p:sp>
    </p:spTree>
    <p:extLst>
      <p:ext uri="{BB962C8B-B14F-4D97-AF65-F5344CB8AC3E}">
        <p14:creationId xmlns:p14="http://schemas.microsoft.com/office/powerpoint/2010/main" val="4119876655"/>
      </p:ext>
    </p:extLst>
  </p:cSld>
  <p:clrMap bg1="lt1" tx1="dk1" bg2="lt2" tx2="dk2" accent1="accent1" accent2="accent2" accent3="accent3" accent4="accent4" accent5="accent5" accent6="accent6" hlink="hlink" folHlink="folHlink"/>
  <p:sldLayoutIdLst>
    <p:sldLayoutId id="2147483673" r:id="rId1"/>
    <p:sldLayoutId id="2147483684" r:id="rId2"/>
    <p:sldLayoutId id="2147483685"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arget="../media/image18.jpeg" Type="http://schemas.openxmlformats.org/officeDocument/2006/relationships/image"/><Relationship Id="rId1" Target="../slideLayouts/slideLayout2.xml" Type="http://schemas.openxmlformats.org/officeDocument/2006/relationships/slideLayout"/></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xml"/><Relationship Id="rId4" Type="http://schemas.openxmlformats.org/officeDocument/2006/relationships/image" Target="../media/image22.jpeg"/></Relationships>
</file>

<file path=ppt/slides/_rels/slide1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5" Type="http://schemas.openxmlformats.org/officeDocument/2006/relationships/image" Target="../media/image26.jpeg"/><Relationship Id="rId4" Type="http://schemas.openxmlformats.org/officeDocument/2006/relationships/image" Target="../media/image25.jpeg"/></Relationships>
</file>

<file path=ppt/slides/_rels/slide17.xml.rels><?xml version="1.0" encoding="UTF-8" standalone="yes"?>
<Relationships xmlns="http://schemas.openxmlformats.org/package/2006/relationships"><Relationship Id="rId8" Type="http://schemas.openxmlformats.org/officeDocument/2006/relationships/image" Target="../media/image33.jpeg"/><Relationship Id="rId3" Type="http://schemas.openxmlformats.org/officeDocument/2006/relationships/image" Target="../media/image28.jpeg"/><Relationship Id="rId7" Type="http://schemas.openxmlformats.org/officeDocument/2006/relationships/image" Target="../media/image32.jpeg"/><Relationship Id="rId2" Type="http://schemas.openxmlformats.org/officeDocument/2006/relationships/image" Target="../media/image27.jpeg"/><Relationship Id="rId1" Type="http://schemas.openxmlformats.org/officeDocument/2006/relationships/slideLayout" Target="../slideLayouts/slideLayout1.xml"/><Relationship Id="rId6" Type="http://schemas.openxmlformats.org/officeDocument/2006/relationships/image" Target="../media/image31.jpeg"/><Relationship Id="rId5" Type="http://schemas.openxmlformats.org/officeDocument/2006/relationships/image" Target="../media/image30.jpeg"/><Relationship Id="rId10" Type="http://schemas.openxmlformats.org/officeDocument/2006/relationships/image" Target="../media/image35.jpeg"/><Relationship Id="rId4" Type="http://schemas.openxmlformats.org/officeDocument/2006/relationships/image" Target="../media/image29.jpeg"/><Relationship Id="rId9" Type="http://schemas.openxmlformats.org/officeDocument/2006/relationships/image" Target="../media/image34.jpeg"/></Relationships>
</file>

<file path=ppt/slides/_rels/slide18.xml.rels><?xml version="1.0" encoding="UTF-8" standalone="yes" ?><Relationships xmlns="http://schemas.openxmlformats.org/package/2006/relationships"><Relationship Id="rId8" Target="../media/image42.svg" Type="http://schemas.openxmlformats.org/officeDocument/2006/relationships/image"/><Relationship Id="rId13" Target="../media/image47.png" Type="http://schemas.openxmlformats.org/officeDocument/2006/relationships/image"/><Relationship Id="rId3" Target="../media/image37.emf" Type="http://schemas.openxmlformats.org/officeDocument/2006/relationships/image"/><Relationship Id="rId7" Target="../media/image41.png" Type="http://schemas.openxmlformats.org/officeDocument/2006/relationships/image"/><Relationship Id="rId12" Target="../media/image46.png" Type="http://schemas.openxmlformats.org/officeDocument/2006/relationships/image"/><Relationship Id="rId2" Target="../media/image36.png" Type="http://schemas.openxmlformats.org/officeDocument/2006/relationships/image"/><Relationship Id="rId16" Target="../media/image50.png" Type="http://schemas.openxmlformats.org/officeDocument/2006/relationships/image"/><Relationship Id="rId1" Target="../slideLayouts/slideLayout2.xml" Type="http://schemas.openxmlformats.org/officeDocument/2006/relationships/slideLayout"/><Relationship Id="rId6" Target="../media/image40.png" Type="http://schemas.openxmlformats.org/officeDocument/2006/relationships/image"/><Relationship Id="rId11" Target="../media/image45.png" Type="http://schemas.openxmlformats.org/officeDocument/2006/relationships/image"/><Relationship Id="rId5" Target="../media/image39.png" Type="http://schemas.openxmlformats.org/officeDocument/2006/relationships/image"/><Relationship Id="rId15" Target="../media/image49.png" Type="http://schemas.openxmlformats.org/officeDocument/2006/relationships/image"/><Relationship Id="rId10" Target="../media/image44.png" Type="http://schemas.openxmlformats.org/officeDocument/2006/relationships/image"/><Relationship Id="rId4" Target="../media/image38.png" Type="http://schemas.openxmlformats.org/officeDocument/2006/relationships/image"/><Relationship Id="rId9" Target="../media/image43.png" Type="http://schemas.openxmlformats.org/officeDocument/2006/relationships/image"/><Relationship Id="rId14" Target="../media/image48.png" Type="http://schemas.openxmlformats.org/officeDocument/2006/relationships/image"/></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arget="../media/hdphoto1.wdp" Type="http://schemas.microsoft.com/office/2007/relationships/hdphoto"/><Relationship Id="rId2" Target="../media/image8.jpeg" Type="http://schemas.openxmlformats.org/officeDocument/2006/relationships/image"/><Relationship Id="rId1" Target="../slideLayouts/slideLayout1.xml" Type="http://schemas.openxmlformats.org/officeDocument/2006/relationships/slideLayout"/><Relationship Id="rId4" Target="../media/image9.png" Type="http://schemas.openxmlformats.org/officeDocument/2006/relationships/image"/></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arget="../media/image13.jpeg" Type="http://schemas.openxmlformats.org/officeDocument/2006/relationships/image"/><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10">
            <a:extLst>
              <a:ext uri="{FF2B5EF4-FFF2-40B4-BE49-F238E27FC236}">
                <a16:creationId xmlns:a16="http://schemas.microsoft.com/office/drawing/2014/main" id="{1B037D2B-44BC-44F3-8CFA-F8A79AA5CA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5697" y="7882355"/>
            <a:ext cx="1830816" cy="923337"/>
          </a:xfrm>
          <a:prstGeom prst="rect">
            <a:avLst/>
          </a:prstGeom>
        </p:spPr>
      </p:pic>
      <p:pic>
        <p:nvPicPr>
          <p:cNvPr id="2" name="Image 1" descr="Une image contenant texte&#10;&#10;Description générée automatiquement">
            <a:extLst>
              <a:ext uri="{FF2B5EF4-FFF2-40B4-BE49-F238E27FC236}">
                <a16:creationId xmlns:a16="http://schemas.microsoft.com/office/drawing/2014/main" id="{C0E70F21-8147-438E-AD19-806B5945CD58}"/>
              </a:ext>
            </a:extLst>
          </p:cNvPr>
          <p:cNvPicPr>
            <a:picLocks noChangeAspect="1"/>
          </p:cNvPicPr>
          <p:nvPr/>
        </p:nvPicPr>
        <p:blipFill rotWithShape="1">
          <a:blip r:embed="rId4">
            <a:extLst>
              <a:ext uri="{28A0092B-C50C-407E-A947-70E740481C1C}">
                <a14:useLocalDpi xmlns:a14="http://schemas.microsoft.com/office/drawing/2010/main" val="0"/>
              </a:ext>
            </a:extLst>
          </a:blip>
          <a:srcRect t="84866" r="75739"/>
          <a:stretch/>
        </p:blipFill>
        <p:spPr>
          <a:xfrm>
            <a:off x="347241" y="7708739"/>
            <a:ext cx="1543050" cy="1361604"/>
          </a:xfrm>
          <a:prstGeom prst="rect">
            <a:avLst/>
          </a:prstGeom>
        </p:spPr>
      </p:pic>
      <p:sp>
        <p:nvSpPr>
          <p:cNvPr id="5" name="ZoneTexte 4">
            <a:extLst>
              <a:ext uri="{FF2B5EF4-FFF2-40B4-BE49-F238E27FC236}">
                <a16:creationId xmlns:a16="http://schemas.microsoft.com/office/drawing/2014/main" id="{E51E0910-D4F9-7F4E-96CC-B391CAAB0CB4}"/>
              </a:ext>
            </a:extLst>
          </p:cNvPr>
          <p:cNvSpPr txBox="1"/>
          <p:nvPr/>
        </p:nvSpPr>
        <p:spPr>
          <a:xfrm>
            <a:off x="506183" y="8580052"/>
            <a:ext cx="2922814" cy="276999"/>
          </a:xfrm>
          <a:prstGeom prst="rect">
            <a:avLst/>
          </a:prstGeom>
          <a:noFill/>
        </p:spPr>
        <p:txBody>
          <a:bodyPr wrap="square" rtlCol="0">
            <a:spAutoFit/>
          </a:bodyPr>
          <a:lstStyle/>
          <a:p>
            <a:pPr rtl="0"/>
            <a:r>
              <a:rPr lang="en-gb" sz="1200" b="1">
                <a:solidFill>
                  <a:srgbClr val="128737"/>
                </a:solidFill>
                <a:latin typeface="Century Gothic" panose="020B0502020202020204" pitchFamily="34" charset="0"/>
              </a:rPr>
              <a:t>2021</a:t>
            </a:r>
          </a:p>
        </p:txBody>
      </p:sp>
      <p:pic>
        <p:nvPicPr>
          <p:cNvPr id="6" name="Image 5" descr="Une image contenant texte&#10;&#10;Description générée automatiquement">
            <a:extLst>
              <a:ext uri="{FF2B5EF4-FFF2-40B4-BE49-F238E27FC236}">
                <a16:creationId xmlns:a16="http://schemas.microsoft.com/office/drawing/2014/main" id="{DA4F8D8E-0370-48B3-A14A-A6E1785959C2}"/>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l="4045" t="14860" r="4045"/>
          <a:stretch/>
        </p:blipFill>
        <p:spPr>
          <a:xfrm>
            <a:off x="506184" y="742122"/>
            <a:ext cx="5845634" cy="3829878"/>
          </a:xfrm>
          <a:prstGeom prst="rect">
            <a:avLst/>
          </a:prstGeom>
        </p:spPr>
      </p:pic>
      <p:pic>
        <p:nvPicPr>
          <p:cNvPr id="7" name="Image 6">
            <a:extLst>
              <a:ext uri="{FF2B5EF4-FFF2-40B4-BE49-F238E27FC236}">
                <a16:creationId xmlns:a16="http://schemas.microsoft.com/office/drawing/2014/main" id="{D91F15A0-9C51-4D79-9232-182B5E147133}"/>
              </a:ext>
            </a:extLst>
          </p:cNvPr>
          <p:cNvPicPr>
            <a:picLocks noChangeAspect="1"/>
          </p:cNvPicPr>
          <p:nvPr/>
        </p:nvPicPr>
        <p:blipFill rotWithShape="1">
          <a:blip r:embed="rId6">
            <a:extLst>
              <a:ext uri="{28A0092B-C50C-407E-A947-70E740481C1C}">
                <a14:useLocalDpi xmlns:a14="http://schemas.microsoft.com/office/drawing/2010/main" val="0"/>
              </a:ext>
            </a:extLst>
          </a:blip>
          <a:srcRect l="33814" t="69679" b="18612"/>
          <a:stretch/>
        </p:blipFill>
        <p:spPr>
          <a:xfrm>
            <a:off x="506183" y="4569771"/>
            <a:ext cx="6309573" cy="1659471"/>
          </a:xfrm>
          <a:prstGeom prst="rect">
            <a:avLst/>
          </a:prstGeom>
        </p:spPr>
      </p:pic>
      <p:sp>
        <p:nvSpPr>
          <p:cNvPr id="10" name="ZoneTexte 9">
            <a:extLst>
              <a:ext uri="{FF2B5EF4-FFF2-40B4-BE49-F238E27FC236}">
                <a16:creationId xmlns:a16="http://schemas.microsoft.com/office/drawing/2014/main" id="{F640262F-2771-49C0-B3A3-E4EE52AFEB84}"/>
              </a:ext>
            </a:extLst>
          </p:cNvPr>
          <p:cNvSpPr txBox="1"/>
          <p:nvPr/>
        </p:nvSpPr>
        <p:spPr>
          <a:xfrm>
            <a:off x="5191143" y="325971"/>
            <a:ext cx="1195370" cy="307777"/>
          </a:xfrm>
          <a:prstGeom prst="rect">
            <a:avLst/>
          </a:prstGeom>
          <a:noFill/>
        </p:spPr>
        <p:txBody>
          <a:bodyPr wrap="square" rtlCol="0">
            <a:spAutoFit/>
          </a:bodyPr>
          <a:lstStyle/>
          <a:p>
            <a:pPr algn="r"/>
            <a:r>
              <a:rPr lang="fr-FR" sz="1400" dirty="0">
                <a:solidFill>
                  <a:srgbClr val="128737"/>
                </a:solidFill>
                <a:latin typeface="Gotham Bold" pitchFamily="50" charset="0"/>
              </a:rPr>
              <a:t>PRESS KIT</a:t>
            </a:r>
          </a:p>
        </p:txBody>
      </p:sp>
    </p:spTree>
    <p:extLst>
      <p:ext uri="{BB962C8B-B14F-4D97-AF65-F5344CB8AC3E}">
        <p14:creationId xmlns:p14="http://schemas.microsoft.com/office/powerpoint/2010/main" val="4227445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D4DBD844-47A4-49E7-883E-1C624096D780}"/>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AD34D4E5-B67B-4A59-B87A-C59AC78AFC9B}"/>
              </a:ext>
            </a:extLst>
          </p:cNvPr>
          <p:cNvSpPr>
            <a:spLocks noGrp="1"/>
          </p:cNvSpPr>
          <p:nvPr>
            <p:ph type="sldNum" sz="quarter" idx="12"/>
          </p:nvPr>
        </p:nvSpPr>
        <p:spPr/>
        <p:txBody>
          <a:bodyPr rtlCol="0"/>
          <a:lstStyle/>
          <a:p>
            <a:pPr rtl="0"/>
            <a:fld id="{DAB08055-D449-4C37-A8C0-BFB161A8576B}" type="slidenum">
              <a:rPr lang="fr-FR" smtClean="0"/>
              <a:pPr/>
              <a:t>10</a:t>
            </a:fld>
            <a:endParaRPr lang="fr-FR" dirty="0"/>
          </a:p>
        </p:txBody>
      </p:sp>
      <p:sp>
        <p:nvSpPr>
          <p:cNvPr id="4" name="ZoneTexte 3">
            <a:extLst>
              <a:ext uri="{FF2B5EF4-FFF2-40B4-BE49-F238E27FC236}">
                <a16:creationId xmlns:a16="http://schemas.microsoft.com/office/drawing/2014/main" id="{BF91A290-0104-4934-9EE6-581494A89777}"/>
              </a:ext>
            </a:extLst>
          </p:cNvPr>
          <p:cNvSpPr txBox="1"/>
          <p:nvPr/>
        </p:nvSpPr>
        <p:spPr>
          <a:xfrm>
            <a:off x="2912931" y="2275942"/>
            <a:ext cx="3574383" cy="5253682"/>
          </a:xfrm>
          <a:prstGeom prst="rect">
            <a:avLst/>
          </a:prstGeom>
          <a:noFill/>
        </p:spPr>
        <p:txBody>
          <a:bodyPr wrap="square" rtlCol="0">
            <a:spAutoFit/>
          </a:bodyPr>
          <a:lstStyle/>
          <a:p>
            <a:pPr algn="just" rtl="0">
              <a:lnSpc>
                <a:spcPct val="107000"/>
              </a:lnSpc>
            </a:pPr>
            <a:r>
              <a:rPr lang="en-gb" sz="1100" b="1">
                <a:effectLst/>
                <a:latin typeface="Century Gothic" panose="020B0502020202020204" pitchFamily="34" charset="0"/>
                <a:ea typeface="Century Gothic" panose="020B0502020202020204" pitchFamily="34" charset="0"/>
                <a:cs typeface="Century Gothic" panose="020B0502020202020204" pitchFamily="34" charset="0"/>
              </a:rPr>
              <a:t>Nhood seeks to ensure that </a:t>
            </a:r>
            <a:r>
              <a:rPr lang="en-gb" sz="1100" b="1">
                <a:latin typeface="Century Gothic" panose="020B0502020202020204" pitchFamily="34" charset="0"/>
                <a:ea typeface="Century Gothic" panose="020B0502020202020204" pitchFamily="34" charset="0"/>
                <a:cs typeface="Century Gothic" panose="020B0502020202020204" pitchFamily="34" charset="0"/>
              </a:rPr>
              <a:t>the</a:t>
            </a:r>
            <a:r>
              <a:rPr lang="en-gb" sz="1100" b="1">
                <a:effectLst/>
                <a:latin typeface="Century Gothic" panose="020B0502020202020204" pitchFamily="34" charset="0"/>
                <a:ea typeface="Century Gothic" panose="020B0502020202020204" pitchFamily="34" charset="0"/>
                <a:cs typeface="Century Gothic" panose="020B0502020202020204" pitchFamily="34" charset="0"/>
              </a:rPr>
              <a:t> three pillars “People-Planet</a:t>
            </a:r>
            <a:r>
              <a:rPr lang="en-gb" sz="1100" b="1">
                <a:latin typeface="Century Gothic" panose="020B0502020202020204" pitchFamily="34" charset="0"/>
                <a:ea typeface="Century Gothic" panose="020B0502020202020204" pitchFamily="34" charset="0"/>
                <a:cs typeface="Century Gothic" panose="020B0502020202020204" pitchFamily="34" charset="0"/>
              </a:rPr>
              <a:t>-</a:t>
            </a:r>
            <a:r>
              <a:rPr lang="en-gb" sz="1100" b="1">
                <a:effectLst/>
                <a:latin typeface="Century Gothic" panose="020B0502020202020204" pitchFamily="34" charset="0"/>
                <a:ea typeface="Century Gothic" panose="020B0502020202020204" pitchFamily="34" charset="0"/>
                <a:cs typeface="Century Gothic" panose="020B0502020202020204" pitchFamily="34" charset="0"/>
              </a:rPr>
              <a:t>Profit” will work in synergy and not in compromise, </a:t>
            </a:r>
            <a:r>
              <a:rPr lang="en-gb" sz="1100">
                <a:effectLst/>
                <a:latin typeface="Century Gothic" panose="020B0502020202020204" pitchFamily="34" charset="0"/>
                <a:ea typeface="Century Gothic" panose="020B0502020202020204" pitchFamily="34" charset="0"/>
                <a:cs typeface="Century Gothic" panose="020B0502020202020204" pitchFamily="34" charset="0"/>
              </a:rPr>
              <a:t>that they provide support to Nhood’s mission in line with its strategy. In order to fulfil its promise based on a rigorous methodology, Nhood</a:t>
            </a:r>
            <a:r>
              <a:rPr lang="en-gb" sz="1100">
                <a:latin typeface="Century Gothic" panose="020B0502020202020204" pitchFamily="34" charset="0"/>
                <a:ea typeface="Century Gothic" panose="020B0502020202020204" pitchFamily="34" charset="0"/>
                <a:cs typeface="Century Gothic" panose="020B0502020202020204" pitchFamily="34" charset="0"/>
              </a:rPr>
              <a:t> </a:t>
            </a:r>
            <a:r>
              <a:rPr lang="en-gb" sz="1100">
                <a:effectLst/>
                <a:latin typeface="Century Gothic" panose="020B0502020202020204" pitchFamily="34" charset="0"/>
                <a:ea typeface="Century Gothic" panose="020B0502020202020204" pitchFamily="34" charset="0"/>
                <a:cs typeface="Century Gothic" panose="020B0502020202020204" pitchFamily="34" charset="0"/>
              </a:rPr>
              <a:t>will assess sites from the “People-Planet-Profit” perspective. </a:t>
            </a:r>
            <a:endParaRPr lang="fr-FR" sz="1100" dirty="0">
              <a:effectLst/>
              <a:latin typeface="Century Gothic" panose="020B0502020202020204" pitchFamily="34" charset="0"/>
              <a:ea typeface="Times New Roman" panose="02020603050405020304" pitchFamily="18" charset="0"/>
            </a:endParaRPr>
          </a:p>
          <a:p>
            <a:pPr algn="just" rtl="0"/>
            <a:r>
              <a:rPr lang="en-gb" sz="1100">
                <a:effectLst/>
                <a:latin typeface="Century Gothic" panose="020B0502020202020204" pitchFamily="34" charset="0"/>
                <a:ea typeface="Century Gothic" panose="020B0502020202020204" pitchFamily="34" charset="0"/>
                <a:cs typeface="Century Gothic" panose="020B0502020202020204" pitchFamily="34" charset="0"/>
              </a:rPr>
              <a:t> </a:t>
            </a:r>
          </a:p>
          <a:p>
            <a:pPr algn="just" rtl="0"/>
            <a:endParaRPr lang="fr-FR" sz="1100" dirty="0">
              <a:effectLst/>
              <a:latin typeface="Century Gothic" panose="020B0502020202020204" pitchFamily="34" charset="0"/>
              <a:ea typeface="Times New Roman" panose="02020603050405020304" pitchFamily="18" charset="0"/>
            </a:endParaRPr>
          </a:p>
          <a:p>
            <a:pPr algn="just" rtl="0"/>
            <a:r>
              <a:rPr lang="en-gb" sz="1100" b="1">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SOCIETAL</a:t>
            </a:r>
            <a:endParaRPr lang="fr-FR" sz="1100" dirty="0">
              <a:solidFill>
                <a:srgbClr val="128737"/>
              </a:solidFill>
              <a:effectLst/>
              <a:latin typeface="Century Gothic" panose="020B0502020202020204" pitchFamily="34" charset="0"/>
              <a:ea typeface="Times New Roman" panose="02020603050405020304" pitchFamily="18" charset="0"/>
            </a:endParaRPr>
          </a:p>
          <a:p>
            <a:pPr marL="171450" lvl="0" indent="-171450" algn="just" rtl="0">
              <a:buFont typeface="Arial" panose="020B0604020202020204" pitchFamily="34" charset="0"/>
              <a:buChar char="•"/>
            </a:pPr>
            <a:r>
              <a:rPr lang="en-gb" sz="1100">
                <a:effectLst/>
                <a:latin typeface="Century Gothic" panose="020B0502020202020204" pitchFamily="34" charset="0"/>
                <a:ea typeface="Century Gothic" panose="020B0502020202020204" pitchFamily="34" charset="0"/>
                <a:cs typeface="Century Gothic" panose="020B0502020202020204" pitchFamily="34" charset="0"/>
              </a:rPr>
              <a:t>Social diversity on site;</a:t>
            </a:r>
            <a:endParaRPr lang="fr-FR" sz="1100" dirty="0">
              <a:effectLst/>
              <a:latin typeface="Century Gothic" panose="020B0502020202020204" pitchFamily="34" charset="0"/>
              <a:ea typeface="Times New Roman" panose="02020603050405020304" pitchFamily="18" charset="0"/>
            </a:endParaRPr>
          </a:p>
          <a:p>
            <a:pPr marL="171450" lvl="0" indent="-171450" algn="just" rtl="0">
              <a:buFont typeface="Arial" panose="020B0604020202020204" pitchFamily="34" charset="0"/>
              <a:buChar char="•"/>
            </a:pPr>
            <a:r>
              <a:rPr lang="en-gb" sz="1100">
                <a:effectLst/>
                <a:latin typeface="Century Gothic" panose="020B0502020202020204" pitchFamily="34" charset="0"/>
                <a:ea typeface="Century Gothic" panose="020B0502020202020204" pitchFamily="34" charset="0"/>
                <a:cs typeface="Century Gothic" panose="020B0502020202020204" pitchFamily="34" charset="0"/>
              </a:rPr>
              <a:t>Creating bonds;</a:t>
            </a:r>
            <a:endParaRPr lang="fr-FR" sz="1100" dirty="0">
              <a:effectLst/>
              <a:latin typeface="Century Gothic" panose="020B0502020202020204" pitchFamily="34" charset="0"/>
              <a:ea typeface="Times New Roman" panose="02020603050405020304" pitchFamily="18" charset="0"/>
            </a:endParaRPr>
          </a:p>
          <a:p>
            <a:pPr marL="171450" lvl="0" indent="-171450" algn="just" rtl="0">
              <a:buFont typeface="Arial" panose="020B0604020202020204" pitchFamily="34" charset="0"/>
              <a:buChar char="•"/>
            </a:pPr>
            <a:r>
              <a:rPr lang="en-gb" sz="1100">
                <a:effectLst/>
                <a:latin typeface="Century Gothic" panose="020B0502020202020204" pitchFamily="34" charset="0"/>
                <a:ea typeface="Century Gothic" panose="020B0502020202020204" pitchFamily="34" charset="0"/>
                <a:cs typeface="Century Gothic" panose="020B0502020202020204" pitchFamily="34" charset="0"/>
              </a:rPr>
              <a:t>Third places for associations Neighbourhood captaincies;</a:t>
            </a:r>
            <a:endParaRPr lang="fr-FR" sz="1100" dirty="0">
              <a:effectLst/>
              <a:latin typeface="Century Gothic" panose="020B0502020202020204" pitchFamily="34" charset="0"/>
              <a:ea typeface="Times New Roman" panose="02020603050405020304" pitchFamily="18" charset="0"/>
            </a:endParaRPr>
          </a:p>
          <a:p>
            <a:pPr marL="171450" lvl="0" indent="-171450" algn="just" rtl="0">
              <a:buFont typeface="Arial" panose="020B0604020202020204" pitchFamily="34" charset="0"/>
              <a:buChar char="•"/>
            </a:pPr>
            <a:r>
              <a:rPr lang="en-gb" sz="1100">
                <a:effectLst/>
                <a:latin typeface="Century Gothic" panose="020B0502020202020204" pitchFamily="34" charset="0"/>
                <a:ea typeface="Century Gothic" panose="020B0502020202020204" pitchFamily="34" charset="0"/>
                <a:cs typeface="Century Gothic" panose="020B0502020202020204" pitchFamily="34" charset="0"/>
              </a:rPr>
              <a:t>Transition urban planning &amp; resilience;</a:t>
            </a:r>
            <a:endParaRPr lang="fr-FR" sz="1100" dirty="0">
              <a:effectLst/>
              <a:latin typeface="Century Gothic" panose="020B0502020202020204" pitchFamily="34" charset="0"/>
              <a:ea typeface="Times New Roman" panose="02020603050405020304" pitchFamily="18" charset="0"/>
            </a:endParaRPr>
          </a:p>
          <a:p>
            <a:pPr marL="171450" lvl="0" indent="-171450" algn="just" rtl="0">
              <a:buFont typeface="Arial" panose="020B0604020202020204" pitchFamily="34" charset="0"/>
              <a:buChar char="•"/>
            </a:pPr>
            <a:r>
              <a:rPr lang="en-gb" sz="1100">
                <a:effectLst/>
                <a:latin typeface="Century Gothic" panose="020B0502020202020204" pitchFamily="34" charset="0"/>
                <a:ea typeface="Century Gothic" panose="020B0502020202020204" pitchFamily="34" charset="0"/>
                <a:cs typeface="Century Gothic" panose="020B0502020202020204" pitchFamily="34" charset="0"/>
              </a:rPr>
              <a:t>Consultation &amp; co-construction.</a:t>
            </a:r>
            <a:endParaRPr lang="fr-FR" sz="1100" dirty="0">
              <a:effectLst/>
              <a:latin typeface="Century Gothic" panose="020B0502020202020204" pitchFamily="34" charset="0"/>
              <a:ea typeface="Times New Roman" panose="02020603050405020304" pitchFamily="18" charset="0"/>
            </a:endParaRPr>
          </a:p>
          <a:p>
            <a:pPr algn="just" rtl="0"/>
            <a:r>
              <a:rPr lang="en-gb" sz="1100">
                <a:effectLst/>
                <a:latin typeface="Century Gothic" panose="020B0502020202020204" pitchFamily="34" charset="0"/>
                <a:ea typeface="Century Gothic" panose="020B0502020202020204" pitchFamily="34" charset="0"/>
                <a:cs typeface="Century Gothic" panose="020B0502020202020204" pitchFamily="34" charset="0"/>
              </a:rPr>
              <a:t> </a:t>
            </a:r>
          </a:p>
          <a:p>
            <a:pPr algn="just" rtl="0"/>
            <a:endParaRPr lang="fr-FR" sz="1100" dirty="0">
              <a:effectLst/>
              <a:latin typeface="Century Gothic" panose="020B0502020202020204" pitchFamily="34" charset="0"/>
              <a:ea typeface="Times New Roman" panose="02020603050405020304" pitchFamily="18" charset="0"/>
            </a:endParaRPr>
          </a:p>
          <a:p>
            <a:pPr algn="just" rtl="0"/>
            <a:r>
              <a:rPr lang="en-gb" sz="1100" b="1">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ENVIRONMENTAL</a:t>
            </a:r>
            <a:endParaRPr lang="fr-FR" sz="1100" dirty="0">
              <a:solidFill>
                <a:srgbClr val="128737"/>
              </a:solidFill>
              <a:effectLst/>
              <a:latin typeface="Century Gothic" panose="020B0502020202020204" pitchFamily="34" charset="0"/>
              <a:ea typeface="Times New Roman" panose="02020603050405020304" pitchFamily="18" charset="0"/>
            </a:endParaRPr>
          </a:p>
          <a:p>
            <a:pPr marL="171450" lvl="0" indent="-171450" rtl="0">
              <a:buFont typeface="Arial" panose="020B0604020202020204" pitchFamily="34" charset="0"/>
              <a:buChar char="•"/>
            </a:pPr>
            <a:r>
              <a:rPr lang="en-gb" sz="1100">
                <a:effectLst/>
                <a:latin typeface="Century Gothic" panose="020B0502020202020204" pitchFamily="34" charset="0"/>
                <a:ea typeface="Century Gothic" panose="020B0502020202020204" pitchFamily="34" charset="0"/>
                <a:cs typeface="Century Gothic" panose="020B0502020202020204" pitchFamily="34" charset="0"/>
              </a:rPr>
              <a:t>Carbon neutrality, resilience;</a:t>
            </a:r>
            <a:endParaRPr lang="fr-FR" sz="1100" dirty="0">
              <a:effectLst/>
              <a:latin typeface="Century Gothic" panose="020B0502020202020204" pitchFamily="34" charset="0"/>
              <a:ea typeface="Times New Roman" panose="02020603050405020304" pitchFamily="18" charset="0"/>
            </a:endParaRPr>
          </a:p>
          <a:p>
            <a:pPr marL="171450" lvl="0" indent="-171450" rtl="0">
              <a:buFont typeface="Arial" panose="020B0604020202020204" pitchFamily="34" charset="0"/>
              <a:buChar char="•"/>
            </a:pPr>
            <a:r>
              <a:rPr lang="en-gb" sz="1100">
                <a:effectLst/>
                <a:latin typeface="Century Gothic" panose="020B0502020202020204" pitchFamily="34" charset="0"/>
                <a:ea typeface="Century Gothic" panose="020B0502020202020204" pitchFamily="34" charset="0"/>
                <a:cs typeface="Century Gothic" panose="020B0502020202020204" pitchFamily="34" charset="0"/>
              </a:rPr>
              <a:t>Systematic reintegration of biodiversity;</a:t>
            </a:r>
            <a:endParaRPr lang="fr-FR" sz="1100" dirty="0">
              <a:effectLst/>
              <a:latin typeface="Century Gothic" panose="020B0502020202020204" pitchFamily="34" charset="0"/>
              <a:ea typeface="Times New Roman" panose="02020603050405020304" pitchFamily="18" charset="0"/>
            </a:endParaRPr>
          </a:p>
          <a:p>
            <a:pPr marL="171450" lvl="0" indent="-171450" rtl="0">
              <a:buFont typeface="Arial" panose="020B0604020202020204" pitchFamily="34" charset="0"/>
              <a:buChar char="•"/>
            </a:pPr>
            <a:r>
              <a:rPr lang="en-gb" sz="1100">
                <a:effectLst/>
                <a:latin typeface="Century Gothic" panose="020B0502020202020204" pitchFamily="34" charset="0"/>
                <a:ea typeface="Century Gothic" panose="020B0502020202020204" pitchFamily="34" charset="0"/>
                <a:cs typeface="Century Gothic" panose="020B0502020202020204" pitchFamily="34" charset="0"/>
              </a:rPr>
              <a:t>All sites connected to public transport;</a:t>
            </a:r>
            <a:endParaRPr lang="fr-FR" sz="1100" dirty="0">
              <a:effectLst/>
              <a:latin typeface="Century Gothic" panose="020B0502020202020204" pitchFamily="34" charset="0"/>
              <a:ea typeface="Times New Roman" panose="02020603050405020304" pitchFamily="18" charset="0"/>
            </a:endParaRPr>
          </a:p>
          <a:p>
            <a:pPr marL="171450" lvl="0" indent="-171450" rtl="0">
              <a:buFont typeface="Arial" panose="020B0604020202020204" pitchFamily="34" charset="0"/>
              <a:buChar char="•"/>
            </a:pPr>
            <a:r>
              <a:rPr lang="en-gb" sz="1100">
                <a:effectLst/>
                <a:latin typeface="Century Gothic" panose="020B0502020202020204" pitchFamily="34" charset="0"/>
                <a:ea typeface="Century Gothic" panose="020B0502020202020204" pitchFamily="34" charset="0"/>
                <a:cs typeface="Century Gothic" panose="020B0502020202020204" pitchFamily="34" charset="0"/>
              </a:rPr>
              <a:t>Breeam in Use certifications: 100% of properties by 2023.</a:t>
            </a:r>
            <a:endParaRPr lang="fr-FR" sz="1100" dirty="0">
              <a:effectLst/>
              <a:latin typeface="Century Gothic" panose="020B0502020202020204" pitchFamily="34" charset="0"/>
              <a:ea typeface="Times New Roman" panose="02020603050405020304" pitchFamily="18" charset="0"/>
            </a:endParaRPr>
          </a:p>
          <a:p>
            <a:pPr rtl="0"/>
            <a:endParaRPr lang="fr-FR" sz="1100" dirty="0">
              <a:effectLst/>
              <a:latin typeface="Century Gothic" panose="020B0502020202020204" pitchFamily="34" charset="0"/>
              <a:ea typeface="Times New Roman" panose="02020603050405020304" pitchFamily="18" charset="0"/>
            </a:endParaRPr>
          </a:p>
          <a:p>
            <a:pPr rtl="0"/>
            <a:endParaRPr lang="fr-FR" sz="1100" dirty="0">
              <a:effectLst/>
              <a:latin typeface="Century Gothic" panose="020B0502020202020204" pitchFamily="34" charset="0"/>
              <a:ea typeface="Times New Roman" panose="02020603050405020304" pitchFamily="18" charset="0"/>
            </a:endParaRPr>
          </a:p>
          <a:p>
            <a:pPr rtl="0"/>
            <a:r>
              <a:rPr lang="en-gb" sz="1100" b="1">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ECONOMIC</a:t>
            </a:r>
            <a:endParaRPr lang="fr-FR" sz="1100" dirty="0">
              <a:solidFill>
                <a:srgbClr val="128737"/>
              </a:solidFill>
              <a:effectLst/>
              <a:latin typeface="Century Gothic" panose="020B0502020202020204" pitchFamily="34" charset="0"/>
              <a:ea typeface="Times New Roman" panose="02020603050405020304" pitchFamily="18" charset="0"/>
            </a:endParaRPr>
          </a:p>
          <a:p>
            <a:pPr marL="171450" lvl="0" indent="-171450" rtl="0">
              <a:buFont typeface="Arial" panose="020B0604020202020204" pitchFamily="34" charset="0"/>
              <a:buChar char="•"/>
            </a:pPr>
            <a:r>
              <a:rPr lang="en-gb" sz="1100">
                <a:effectLst/>
                <a:latin typeface="Century Gothic" panose="020B0502020202020204" pitchFamily="34" charset="0"/>
                <a:ea typeface="Century Gothic" panose="020B0502020202020204" pitchFamily="34" charset="0"/>
                <a:cs typeface="Century Gothic" panose="020B0502020202020204" pitchFamily="34" charset="0"/>
              </a:rPr>
              <a:t>Economic dynamism of local and regional areas;</a:t>
            </a:r>
            <a:endParaRPr lang="fr-FR" sz="1100" dirty="0">
              <a:effectLst/>
              <a:latin typeface="Century Gothic" panose="020B0502020202020204" pitchFamily="34" charset="0"/>
              <a:ea typeface="Times New Roman" panose="02020603050405020304" pitchFamily="18" charset="0"/>
            </a:endParaRPr>
          </a:p>
          <a:p>
            <a:pPr marL="171450" lvl="0" indent="-171450" rtl="0">
              <a:buFont typeface="Arial" panose="020B0604020202020204" pitchFamily="34" charset="0"/>
              <a:buChar char="•"/>
            </a:pPr>
            <a:r>
              <a:rPr lang="en-gb" sz="1100">
                <a:effectLst/>
                <a:latin typeface="Century Gothic" panose="020B0502020202020204" pitchFamily="34" charset="0"/>
                <a:ea typeface="Century Gothic" panose="020B0502020202020204" pitchFamily="34" charset="0"/>
                <a:cs typeface="Century Gothic" panose="020B0502020202020204" pitchFamily="34" charset="0"/>
              </a:rPr>
              <a:t>Direct and indirect jobs;</a:t>
            </a:r>
            <a:endParaRPr lang="fr-FR" sz="1100" dirty="0">
              <a:effectLst/>
              <a:latin typeface="Century Gothic" panose="020B0502020202020204" pitchFamily="34" charset="0"/>
              <a:ea typeface="Times New Roman" panose="02020603050405020304" pitchFamily="18" charset="0"/>
            </a:endParaRPr>
          </a:p>
          <a:p>
            <a:pPr marL="171450" lvl="0" indent="-171450" rtl="0">
              <a:buFont typeface="Arial" panose="020B0604020202020204" pitchFamily="34" charset="0"/>
              <a:buChar char="•"/>
            </a:pPr>
            <a:r>
              <a:rPr lang="en-gb" sz="1100">
                <a:effectLst/>
                <a:latin typeface="Century Gothic" panose="020B0502020202020204" pitchFamily="34" charset="0"/>
                <a:ea typeface="Century Gothic" panose="020B0502020202020204" pitchFamily="34" charset="0"/>
                <a:cs typeface="Century Gothic" panose="020B0502020202020204" pitchFamily="34" charset="0"/>
              </a:rPr>
              <a:t>Value enhancement of short circuits.</a:t>
            </a:r>
            <a:endParaRPr lang="fr-FR" sz="1100" dirty="0">
              <a:effectLst/>
              <a:latin typeface="Century Gothic" panose="020B0502020202020204" pitchFamily="34" charset="0"/>
              <a:ea typeface="Times New Roman" panose="02020603050405020304" pitchFamily="18" charset="0"/>
            </a:endParaRPr>
          </a:p>
        </p:txBody>
      </p:sp>
      <p:pic>
        <p:nvPicPr>
          <p:cNvPr id="5" name="Image 4" descr="Une image contenant personne, extérieur&#10;&#10;Description générée automatiquement">
            <a:extLst>
              <a:ext uri="{FF2B5EF4-FFF2-40B4-BE49-F238E27FC236}">
                <a16:creationId xmlns:a16="http://schemas.microsoft.com/office/drawing/2014/main" id="{24D6850D-FDBE-4CFA-BDA6-E8E52B0359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779" y="2278666"/>
            <a:ext cx="2237545" cy="1491697"/>
          </a:xfrm>
          <a:prstGeom prst="rect">
            <a:avLst/>
          </a:prstGeom>
        </p:spPr>
      </p:pic>
      <p:pic>
        <p:nvPicPr>
          <p:cNvPr id="6" name="Image 5">
            <a:extLst>
              <a:ext uri="{FF2B5EF4-FFF2-40B4-BE49-F238E27FC236}">
                <a16:creationId xmlns:a16="http://schemas.microsoft.com/office/drawing/2014/main" id="{71FA4FF8-C3FB-46A8-B660-4755CD1217D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44780" y="4152627"/>
            <a:ext cx="2237545" cy="1491696"/>
          </a:xfrm>
          <a:prstGeom prst="rect">
            <a:avLst/>
          </a:prstGeom>
        </p:spPr>
      </p:pic>
      <p:pic>
        <p:nvPicPr>
          <p:cNvPr id="7" name="Image 6">
            <a:extLst>
              <a:ext uri="{FF2B5EF4-FFF2-40B4-BE49-F238E27FC236}">
                <a16:creationId xmlns:a16="http://schemas.microsoft.com/office/drawing/2014/main" id="{037E28C1-F271-4910-9228-3B9D6938C24E}"/>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47420" y="6026587"/>
            <a:ext cx="2234904" cy="1491697"/>
          </a:xfrm>
          <a:prstGeom prst="rect">
            <a:avLst/>
          </a:prstGeom>
        </p:spPr>
      </p:pic>
      <p:sp>
        <p:nvSpPr>
          <p:cNvPr id="8" name="Rectangle 7">
            <a:extLst>
              <a:ext uri="{FF2B5EF4-FFF2-40B4-BE49-F238E27FC236}">
                <a16:creationId xmlns:a16="http://schemas.microsoft.com/office/drawing/2014/main" id="{78886E76-C9A0-41F6-9D6A-D39EB8015515}"/>
              </a:ext>
            </a:extLst>
          </p:cNvPr>
          <p:cNvSpPr/>
          <p:nvPr/>
        </p:nvSpPr>
        <p:spPr>
          <a:xfrm>
            <a:off x="2682324" y="1327365"/>
            <a:ext cx="4021827" cy="871008"/>
          </a:xfrm>
          <a:prstGeom prst="rect">
            <a:avLst/>
          </a:prstGeom>
        </p:spPr>
        <p:txBody>
          <a:bodyPr wrap="square" rtlCol="0">
            <a:spAutoFit/>
          </a:bodyPr>
          <a:lstStyle/>
          <a:p>
            <a:pPr algn="ctr" rtl="0">
              <a:lnSpc>
                <a:spcPct val="107000"/>
              </a:lnSpc>
            </a:pPr>
            <a:r>
              <a:rPr lang="en-gb" sz="1600">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PLACES WITH A TRIPLE POSITIVE IMPACT</a:t>
            </a:r>
          </a:p>
          <a:p>
            <a:pPr algn="ctr" rtl="0">
              <a:lnSpc>
                <a:spcPct val="107000"/>
              </a:lnSpc>
            </a:pPr>
            <a:r>
              <a:rPr lang="en-gb" sz="1600">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ON THE INSPIRATION OF THE 15-MINUTE CITY. </a:t>
            </a:r>
            <a:endParaRPr lang="fr-FR" sz="1600" dirty="0">
              <a:solidFill>
                <a:srgbClr val="128737"/>
              </a:solidFill>
              <a:latin typeface="Libel Suit Rg" panose="020B0608020202020204" pitchFamily="34" charset="0"/>
              <a:ea typeface="Times New Roman" panose="02020603050405020304" pitchFamily="18" charset="0"/>
            </a:endParaRPr>
          </a:p>
        </p:txBody>
      </p:sp>
    </p:spTree>
    <p:extLst>
      <p:ext uri="{BB962C8B-B14F-4D97-AF65-F5344CB8AC3E}">
        <p14:creationId xmlns:p14="http://schemas.microsoft.com/office/powerpoint/2010/main" val="1877587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E76022C4-8717-41DF-AED4-3456C185D665}"/>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A824DE2E-847D-48FD-92B4-5F5FA1CDA382}"/>
              </a:ext>
            </a:extLst>
          </p:cNvPr>
          <p:cNvSpPr>
            <a:spLocks noGrp="1"/>
          </p:cNvSpPr>
          <p:nvPr>
            <p:ph type="sldNum" sz="quarter" idx="12"/>
          </p:nvPr>
        </p:nvSpPr>
        <p:spPr/>
        <p:txBody>
          <a:bodyPr rtlCol="0"/>
          <a:lstStyle/>
          <a:p>
            <a:pPr rtl="0"/>
            <a:fld id="{DAB08055-D449-4C37-A8C0-BFB161A8576B}" type="slidenum">
              <a:rPr lang="fr-FR" smtClean="0"/>
              <a:pPr/>
              <a:t>11</a:t>
            </a:fld>
            <a:endParaRPr lang="fr-FR" dirty="0"/>
          </a:p>
        </p:txBody>
      </p:sp>
      <p:sp>
        <p:nvSpPr>
          <p:cNvPr id="4" name="ZoneTexte 3">
            <a:extLst>
              <a:ext uri="{FF2B5EF4-FFF2-40B4-BE49-F238E27FC236}">
                <a16:creationId xmlns:a16="http://schemas.microsoft.com/office/drawing/2014/main" id="{1FD1B404-79DA-4655-9480-9A7999EA4B96}"/>
              </a:ext>
            </a:extLst>
          </p:cNvPr>
          <p:cNvSpPr txBox="1"/>
          <p:nvPr/>
        </p:nvSpPr>
        <p:spPr>
          <a:xfrm>
            <a:off x="430757" y="340405"/>
            <a:ext cx="6038281" cy="533672"/>
          </a:xfrm>
          <a:prstGeom prst="rect">
            <a:avLst/>
          </a:prstGeom>
          <a:noFill/>
        </p:spPr>
        <p:txBody>
          <a:bodyPr wrap="square" rtlCol="0">
            <a:spAutoFit/>
          </a:bodyPr>
          <a:lstStyle/>
          <a:p>
            <a:pPr lvl="0" algn="just" rtl="0">
              <a:lnSpc>
                <a:spcPct val="107000"/>
              </a:lnSpc>
            </a:pPr>
            <a:r>
              <a:rPr lang="en-gb" sz="1400" strike="noStrike" dirty="0">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t>“</a:t>
            </a:r>
            <a:r>
              <a:rPr lang="en-gb" sz="1400" dirty="0">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LA MAILLERIE”</a:t>
            </a:r>
            <a:r>
              <a:rPr lang="en-gb" sz="1400" strike="noStrike" dirty="0">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t> AT VILLENEUVE-D'ASCQ, </a:t>
            </a:r>
          </a:p>
          <a:p>
            <a:pPr lvl="0" algn="just" rtl="0">
              <a:lnSpc>
                <a:spcPct val="107000"/>
              </a:lnSpc>
            </a:pPr>
            <a:r>
              <a:rPr lang="en-gb" sz="1400" strike="noStrike" dirty="0">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t>BROWNFIELD LAND TRANSFORMED INTO A MIXED, LIVELY, INCLUSIVE AND SUSTAINABLE NEIGHBOURHOOD</a:t>
            </a:r>
            <a:r>
              <a:rPr lang="en-gb" sz="1200" dirty="0">
                <a:effectLst/>
                <a:latin typeface="Libel Suit Rg" panose="020B0608020202020204" pitchFamily="34" charset="0"/>
                <a:ea typeface="Century Gothic" panose="020B0502020202020204" pitchFamily="34" charset="0"/>
                <a:cs typeface="Century Gothic" panose="020B0502020202020204" pitchFamily="34" charset="0"/>
              </a:rPr>
              <a:t> </a:t>
            </a:r>
            <a:endParaRPr lang="fr-FR" sz="1200" dirty="0">
              <a:solidFill>
                <a:srgbClr val="73C69C"/>
              </a:solidFill>
              <a:effectLst/>
              <a:latin typeface="Libel Suit Rg" panose="020B0608020202020204" pitchFamily="34" charset="0"/>
              <a:ea typeface="Century Gothic" panose="020B0502020202020204" pitchFamily="34" charset="0"/>
              <a:cs typeface="Century Gothic" panose="020B0502020202020204" pitchFamily="34" charset="0"/>
            </a:endParaRPr>
          </a:p>
        </p:txBody>
      </p:sp>
      <p:sp>
        <p:nvSpPr>
          <p:cNvPr id="5" name="ZoneTexte 4">
            <a:extLst>
              <a:ext uri="{FF2B5EF4-FFF2-40B4-BE49-F238E27FC236}">
                <a16:creationId xmlns:a16="http://schemas.microsoft.com/office/drawing/2014/main" id="{B4F53030-B4C8-4C26-BF52-5E03F013A6A8}"/>
              </a:ext>
            </a:extLst>
          </p:cNvPr>
          <p:cNvSpPr txBox="1"/>
          <p:nvPr/>
        </p:nvSpPr>
        <p:spPr>
          <a:xfrm>
            <a:off x="2905760" y="4264725"/>
            <a:ext cx="3615356" cy="4309193"/>
          </a:xfrm>
          <a:prstGeom prst="rect">
            <a:avLst/>
          </a:prstGeom>
          <a:noFill/>
        </p:spPr>
        <p:txBody>
          <a:bodyPr wrap="square" rtlCol="0">
            <a:spAutoFit/>
          </a:bodyPr>
          <a:lstStyle/>
          <a:p>
            <a:pPr algn="just" rtl="0"/>
            <a:r>
              <a:rPr lang="en-gb" sz="1100" b="1">
                <a:solidFill>
                  <a:srgbClr val="128737"/>
                </a:solidFill>
                <a:latin typeface="Century Gothic" panose="020B0502020202020204" pitchFamily="34" charset="0"/>
                <a:ea typeface="Century Gothic" panose="020B0502020202020204" pitchFamily="34" charset="0"/>
                <a:cs typeface="Century Gothic" panose="020B0502020202020204" pitchFamily="34" charset="0"/>
              </a:rPr>
              <a:t>PLANET</a:t>
            </a:r>
            <a:endParaRPr lang="fr-FR" sz="1100" b="1" dirty="0">
              <a:solidFill>
                <a:srgbClr val="128737"/>
              </a:solidFill>
              <a:latin typeface="Century Gothic" panose="020B0502020202020204" pitchFamily="34" charset="0"/>
              <a:ea typeface="Times New Roman" panose="02020603050405020304" pitchFamily="18" charset="0"/>
            </a:endParaRPr>
          </a:p>
          <a:p>
            <a:pPr marL="171450" lvl="0" indent="-171450" algn="just" rtl="0">
              <a:buFont typeface="Arial" panose="020B0604020202020204" pitchFamily="34" charset="0"/>
              <a:buChar char="•"/>
            </a:pPr>
            <a:r>
              <a:rPr lang="en-gb" sz="1100">
                <a:latin typeface="Century Gothic" panose="020B0502020202020204" pitchFamily="34" charset="0"/>
                <a:ea typeface="Century Gothic" panose="020B0502020202020204" pitchFamily="34" charset="0"/>
                <a:cs typeface="Century Gothic" panose="020B0502020202020204" pitchFamily="34" charset="0"/>
              </a:rPr>
              <a:t>Biodiversity label extended to the whole neighbourhood; </a:t>
            </a:r>
            <a:endParaRPr lang="fr-FR" sz="1100" dirty="0">
              <a:latin typeface="Century Gothic" panose="020B0502020202020204" pitchFamily="34" charset="0"/>
              <a:ea typeface="Times New Roman" panose="02020603050405020304" pitchFamily="18" charset="0"/>
            </a:endParaRPr>
          </a:p>
          <a:p>
            <a:pPr marL="171450" lvl="0" indent="-171450" algn="just" rtl="0">
              <a:lnSpc>
                <a:spcPct val="107000"/>
              </a:lnSpc>
              <a:buFont typeface="Arial" panose="020B0604020202020204" pitchFamily="34" charset="0"/>
              <a:buChar char="•"/>
            </a:pPr>
            <a:r>
              <a:rPr lang="en-gb" sz="1100">
                <a:latin typeface="Century Gothic" panose="020B0502020202020204" pitchFamily="34" charset="0"/>
                <a:ea typeface="Century Gothic" panose="020B0502020202020204" pitchFamily="34" charset="0"/>
                <a:cs typeface="Century Gothic" panose="020B0502020202020204" pitchFamily="34" charset="0"/>
              </a:rPr>
              <a:t>Improvement of the site's ecological and environmental qualities, namely by restoring the water level of a river that is now bypassed underground;</a:t>
            </a:r>
            <a:endParaRPr lang="fr-FR" sz="1100" dirty="0">
              <a:latin typeface="Century Gothic" panose="020B0502020202020204" pitchFamily="34" charset="0"/>
              <a:ea typeface="Times New Roman" panose="02020603050405020304" pitchFamily="18" charset="0"/>
            </a:endParaRPr>
          </a:p>
          <a:p>
            <a:pPr marL="171450" lvl="0" indent="-171450" algn="just" rtl="0">
              <a:lnSpc>
                <a:spcPct val="107000"/>
              </a:lnSpc>
              <a:buFont typeface="Arial" panose="020B0604020202020204" pitchFamily="34" charset="0"/>
              <a:buChar char="•"/>
            </a:pPr>
            <a:r>
              <a:rPr lang="en-gb" sz="1100">
                <a:latin typeface="Century Gothic" panose="020B0502020202020204" pitchFamily="34" charset="0"/>
                <a:ea typeface="Century Gothic" panose="020B0502020202020204" pitchFamily="34" charset="0"/>
                <a:cs typeface="Century Gothic" panose="020B0502020202020204" pitchFamily="34" charset="0"/>
              </a:rPr>
              <a:t>Inclusion of urban wind turbines;</a:t>
            </a:r>
            <a:endParaRPr lang="fr-FR" sz="1100" dirty="0">
              <a:latin typeface="Century Gothic" panose="020B0502020202020204" pitchFamily="34" charset="0"/>
              <a:ea typeface="Times New Roman" panose="02020603050405020304" pitchFamily="18" charset="0"/>
            </a:endParaRPr>
          </a:p>
          <a:p>
            <a:pPr marL="171450" lvl="0" indent="-171450" algn="just" rtl="0">
              <a:lnSpc>
                <a:spcPct val="107000"/>
              </a:lnSpc>
              <a:buFont typeface="Arial" panose="020B0604020202020204" pitchFamily="34" charset="0"/>
              <a:buChar char="•"/>
            </a:pPr>
            <a:r>
              <a:rPr lang="en-gb" sz="1100">
                <a:latin typeface="Century Gothic" panose="020B0502020202020204" pitchFamily="34" charset="0"/>
                <a:ea typeface="Century Gothic" panose="020B0502020202020204" pitchFamily="34" charset="0"/>
                <a:cs typeface="Century Gothic" panose="020B0502020202020204" pitchFamily="34" charset="0"/>
              </a:rPr>
              <a:t>The neighbourhood is connected to the loop district heating network for a responsible supply of energy and a lower energy bill for residents;</a:t>
            </a:r>
            <a:endParaRPr lang="fr-FR" sz="1100" dirty="0">
              <a:latin typeface="Century Gothic" panose="020B0502020202020204" pitchFamily="34" charset="0"/>
              <a:ea typeface="Times New Roman" panose="02020603050405020304" pitchFamily="18" charset="0"/>
            </a:endParaRPr>
          </a:p>
          <a:p>
            <a:pPr marL="171450" lvl="0" indent="-171450" algn="just" rtl="0">
              <a:lnSpc>
                <a:spcPct val="107000"/>
              </a:lnSpc>
              <a:buFont typeface="Arial" panose="020B0604020202020204" pitchFamily="34" charset="0"/>
              <a:buChar char="•"/>
            </a:pPr>
            <a:r>
              <a:rPr lang="en-gb" sz="1100">
                <a:latin typeface="Century Gothic" panose="020B0502020202020204" pitchFamily="34" charset="0"/>
                <a:ea typeface="Century Gothic" panose="020B0502020202020204" pitchFamily="34" charset="0"/>
                <a:cs typeface="Century Gothic" panose="020B0502020202020204" pitchFamily="34" charset="0"/>
              </a:rPr>
              <a:t>Smart deconstruction with recycling of building materials, creation of a micro-farm and an urban vegetable garden</a:t>
            </a:r>
          </a:p>
          <a:p>
            <a:pPr algn="just" rtl="0"/>
            <a:endParaRPr lang="fr-FR" sz="1100" dirty="0">
              <a:latin typeface="Century Gothic" panose="020B0502020202020204" pitchFamily="34" charset="0"/>
              <a:ea typeface="Times New Roman" panose="02020603050405020304" pitchFamily="18" charset="0"/>
            </a:endParaRPr>
          </a:p>
          <a:p>
            <a:pPr algn="just" rtl="0"/>
            <a:r>
              <a:rPr lang="en-gb" sz="1100" b="1">
                <a:solidFill>
                  <a:srgbClr val="128737"/>
                </a:solidFill>
                <a:latin typeface="Century Gothic" panose="020B0502020202020204" pitchFamily="34" charset="0"/>
                <a:ea typeface="Century Gothic" panose="020B0502020202020204" pitchFamily="34" charset="0"/>
                <a:cs typeface="Century Gothic" panose="020B0502020202020204" pitchFamily="34" charset="0"/>
              </a:rPr>
              <a:t>PROFIT​</a:t>
            </a:r>
            <a:endParaRPr lang="fr-FR" sz="1100" b="1" dirty="0">
              <a:solidFill>
                <a:srgbClr val="128737"/>
              </a:solidFill>
              <a:latin typeface="Century Gothic" panose="020B0502020202020204" pitchFamily="34" charset="0"/>
              <a:ea typeface="Times New Roman" panose="02020603050405020304" pitchFamily="18" charset="0"/>
            </a:endParaRPr>
          </a:p>
          <a:p>
            <a:pPr marL="171450" lvl="0" indent="-171450" algn="just" rtl="0">
              <a:buFont typeface="Arial" panose="020B0604020202020204" pitchFamily="34" charset="0"/>
              <a:buChar char="•"/>
            </a:pPr>
            <a:r>
              <a:rPr lang="en-gb" sz="1100">
                <a:latin typeface="Century Gothic" panose="020B0502020202020204" pitchFamily="34" charset="0"/>
                <a:ea typeface="Century Gothic" panose="020B0502020202020204" pitchFamily="34" charset="0"/>
                <a:cs typeface="Century Gothic" panose="020B0502020202020204" pitchFamily="34" charset="0"/>
              </a:rPr>
              <a:t>Installation of a dedicated "Food Hall" made up of 27 independent retailers from the region; </a:t>
            </a:r>
            <a:endParaRPr lang="fr-FR" sz="1100" dirty="0">
              <a:latin typeface="Century Gothic" panose="020B0502020202020204" pitchFamily="34" charset="0"/>
              <a:ea typeface="Times New Roman" panose="02020603050405020304" pitchFamily="18" charset="0"/>
            </a:endParaRPr>
          </a:p>
          <a:p>
            <a:pPr marL="171450" lvl="0" indent="-171450" algn="just" rtl="0">
              <a:buFont typeface="Arial" panose="020B0604020202020204" pitchFamily="34" charset="0"/>
              <a:buChar char="•"/>
            </a:pPr>
            <a:r>
              <a:rPr lang="en-gb" sz="1100">
                <a:latin typeface="Century Gothic" panose="020B0502020202020204" pitchFamily="34" charset="0"/>
                <a:ea typeface="Century Gothic" panose="020B0502020202020204" pitchFamily="34" charset="0"/>
                <a:cs typeface="Century Gothic" panose="020B0502020202020204" pitchFamily="34" charset="0"/>
              </a:rPr>
              <a:t>Innovative shops and spaces reserved for local producers.</a:t>
            </a:r>
            <a:endParaRPr lang="fr-FR" sz="1100" dirty="0">
              <a:latin typeface="Century Gothic" panose="020B0502020202020204" pitchFamily="34" charset="0"/>
              <a:ea typeface="Times New Roman" panose="02020603050405020304" pitchFamily="18" charset="0"/>
            </a:endParaRPr>
          </a:p>
          <a:p>
            <a:pPr rtl="0"/>
            <a:endParaRPr lang="fr-FR" sz="1100" dirty="0"/>
          </a:p>
        </p:txBody>
      </p:sp>
      <p:pic>
        <p:nvPicPr>
          <p:cNvPr id="6" name="Picture 2" descr="La Maillerie, l'ancienne friche des 3 Suisses qui fourmille de projets  écolos">
            <a:extLst>
              <a:ext uri="{FF2B5EF4-FFF2-40B4-BE49-F238E27FC236}">
                <a16:creationId xmlns:a16="http://schemas.microsoft.com/office/drawing/2014/main" id="{AAA8E204-406F-4A65-9BCF-225CA1DEB62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430756" y="4572000"/>
            <a:ext cx="2220751" cy="2823261"/>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32CA80DE-DF7D-43AC-AD2C-146F583D3007}"/>
              </a:ext>
            </a:extLst>
          </p:cNvPr>
          <p:cNvSpPr txBox="1"/>
          <p:nvPr/>
        </p:nvSpPr>
        <p:spPr>
          <a:xfrm>
            <a:off x="430757" y="1007023"/>
            <a:ext cx="6038280" cy="1107996"/>
          </a:xfrm>
          <a:prstGeom prst="rect">
            <a:avLst/>
          </a:prstGeom>
          <a:noFill/>
        </p:spPr>
        <p:txBody>
          <a:bodyPr wrap="square" rtlCol="0">
            <a:spAutoFit/>
          </a:bodyPr>
          <a:lstStyle/>
          <a:p>
            <a:pPr algn="just" rtl="0"/>
            <a:r>
              <a:rPr lang="en-gb" sz="1100">
                <a:latin typeface="Century Gothic" panose="020B0502020202020204" pitchFamily="34" charset="0"/>
                <a:ea typeface="Century Gothic" panose="020B0502020202020204" pitchFamily="34" charset="0"/>
                <a:cs typeface="Century Gothic" panose="020B0502020202020204" pitchFamily="34" charset="0"/>
              </a:rPr>
              <a:t>In the heart of the city of Lille, the former "Les 3 suisses" logistics warehouses </a:t>
            </a:r>
            <a:br>
              <a:rPr lang="fr-FR" sz="1100" dirty="0">
                <a:latin typeface="Century Gothic" panose="020B0502020202020204" pitchFamily="34" charset="0"/>
                <a:ea typeface="Century Gothic" panose="020B0502020202020204" pitchFamily="34" charset="0"/>
                <a:cs typeface="Century Gothic" panose="020B0502020202020204" pitchFamily="34" charset="0"/>
              </a:rPr>
            </a:br>
            <a:r>
              <a:rPr lang="en-gb" sz="1100">
                <a:latin typeface="Century Gothic" panose="020B0502020202020204" pitchFamily="34" charset="0"/>
                <a:ea typeface="Century Gothic" panose="020B0502020202020204" pitchFamily="34" charset="0"/>
                <a:cs typeface="Century Gothic" panose="020B0502020202020204" pitchFamily="34" charset="0"/>
              </a:rPr>
              <a:t>have been transformed into a lively, green and welcoming neighbourhood. The new </a:t>
            </a:r>
            <a:br>
              <a:rPr lang="fr-FR" sz="1100" dirty="0">
                <a:latin typeface="Century Gothic" panose="020B0502020202020204" pitchFamily="34" charset="0"/>
                <a:ea typeface="Century Gothic" panose="020B0502020202020204" pitchFamily="34" charset="0"/>
                <a:cs typeface="Century Gothic" panose="020B0502020202020204" pitchFamily="34" charset="0"/>
              </a:rPr>
            </a:br>
            <a:r>
              <a:rPr lang="en-gb" sz="1100">
                <a:latin typeface="Century Gothic" panose="020B0502020202020204" pitchFamily="34" charset="0"/>
                <a:ea typeface="Century Gothic" panose="020B0502020202020204" pitchFamily="34" charset="0"/>
                <a:cs typeface="Century Gothic" panose="020B0502020202020204" pitchFamily="34" charset="0"/>
              </a:rPr>
              <a:t>La Maillerie neighbourhood, jointly promoted by Linkcity and Nhood, was co-created and transformed with and for those who live there. Resolutely geared </a:t>
            </a:r>
            <a:br>
              <a:rPr lang="fr-FR" sz="1100" dirty="0">
                <a:latin typeface="Century Gothic" panose="020B0502020202020204" pitchFamily="34" charset="0"/>
                <a:ea typeface="Century Gothic" panose="020B0502020202020204" pitchFamily="34" charset="0"/>
                <a:cs typeface="Century Gothic" panose="020B0502020202020204" pitchFamily="34" charset="0"/>
              </a:rPr>
            </a:br>
            <a:r>
              <a:rPr lang="en-gb" sz="1100">
                <a:latin typeface="Century Gothic" panose="020B0502020202020204" pitchFamily="34" charset="0"/>
                <a:ea typeface="Century Gothic" panose="020B0502020202020204" pitchFamily="34" charset="0"/>
                <a:cs typeface="Century Gothic" panose="020B0502020202020204" pitchFamily="34" charset="0"/>
              </a:rPr>
              <a:t>towards its future residents, the place keeps its past within its memory.</a:t>
            </a:r>
            <a:endParaRPr lang="fr-FR" sz="1100" dirty="0">
              <a:latin typeface="Century Gothic" panose="020B0502020202020204" pitchFamily="34" charset="0"/>
              <a:ea typeface="Times New Roman" panose="02020603050405020304" pitchFamily="18" charset="0"/>
            </a:endParaRPr>
          </a:p>
          <a:p>
            <a:pPr algn="just" rtl="0"/>
            <a:endParaRPr lang="fr-FR" sz="1100" dirty="0"/>
          </a:p>
        </p:txBody>
      </p:sp>
      <p:sp>
        <p:nvSpPr>
          <p:cNvPr id="8" name="Rectangle 7">
            <a:extLst>
              <a:ext uri="{FF2B5EF4-FFF2-40B4-BE49-F238E27FC236}">
                <a16:creationId xmlns:a16="http://schemas.microsoft.com/office/drawing/2014/main" id="{F760017B-B007-41FA-BF25-8799E2D8D968}"/>
              </a:ext>
            </a:extLst>
          </p:cNvPr>
          <p:cNvSpPr/>
          <p:nvPr/>
        </p:nvSpPr>
        <p:spPr>
          <a:xfrm>
            <a:off x="430756" y="2056014"/>
            <a:ext cx="6038281" cy="2169825"/>
          </a:xfrm>
          <a:prstGeom prst="rect">
            <a:avLst/>
          </a:prstGeom>
        </p:spPr>
        <p:txBody>
          <a:bodyPr wrap="square" rtlCol="0">
            <a:spAutoFit/>
          </a:bodyPr>
          <a:lstStyle/>
          <a:p>
            <a:pPr rtl="0"/>
            <a:r>
              <a:rPr lang="en-gb" sz="1400">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A MIXED-USE PROJECT WITH A TRIPLE POSITIVE IMPACT</a:t>
            </a:r>
            <a:endParaRPr lang="fr-FR" sz="1400" dirty="0">
              <a:solidFill>
                <a:srgbClr val="128737"/>
              </a:solidFill>
              <a:latin typeface="Libel Suit Rg" panose="020B0608020202020204" pitchFamily="34" charset="0"/>
              <a:ea typeface="Times New Roman" panose="02020603050405020304" pitchFamily="18" charset="0"/>
            </a:endParaRPr>
          </a:p>
          <a:p>
            <a:pPr algn="just" rtl="0"/>
            <a:endParaRPr lang="fr-FR" sz="1100" dirty="0">
              <a:latin typeface="Century Gothic" panose="020B0502020202020204" pitchFamily="34" charset="0"/>
              <a:ea typeface="Century Gothic" panose="020B0502020202020204" pitchFamily="34" charset="0"/>
              <a:cs typeface="Century Gothic" panose="020B0502020202020204" pitchFamily="34" charset="0"/>
            </a:endParaRPr>
          </a:p>
          <a:p>
            <a:pPr algn="just" rtl="0"/>
            <a:r>
              <a:rPr lang="en-gb" sz="1100" b="1">
                <a:solidFill>
                  <a:srgbClr val="128737"/>
                </a:solidFill>
                <a:latin typeface="Century Gothic" panose="020B0502020202020204" pitchFamily="34" charset="0"/>
                <a:ea typeface="Century Gothic" panose="020B0502020202020204" pitchFamily="34" charset="0"/>
                <a:cs typeface="Century Gothic" panose="020B0502020202020204" pitchFamily="34" charset="0"/>
              </a:rPr>
              <a:t>PEOPLE</a:t>
            </a:r>
            <a:endParaRPr lang="fr-FR" sz="1100" b="1" dirty="0">
              <a:solidFill>
                <a:srgbClr val="128737"/>
              </a:solidFill>
              <a:latin typeface="Century Gothic" panose="020B0502020202020204" pitchFamily="34" charset="0"/>
              <a:ea typeface="Times New Roman" panose="02020603050405020304" pitchFamily="18" charset="0"/>
            </a:endParaRPr>
          </a:p>
          <a:p>
            <a:pPr marL="171450" lvl="0" indent="-171450" algn="just" rtl="0">
              <a:buFont typeface="Arial" panose="020B0604020202020204" pitchFamily="34" charset="0"/>
              <a:buChar char="•"/>
            </a:pPr>
            <a:r>
              <a:rPr lang="en-gb" sz="1100">
                <a:latin typeface="Century Gothic" panose="020B0502020202020204" pitchFamily="34" charset="0"/>
                <a:ea typeface="Century Gothic" panose="020B0502020202020204" pitchFamily="34" charset="0"/>
                <a:cs typeface="Century Gothic" panose="020B0502020202020204" pitchFamily="34" charset="0"/>
              </a:rPr>
              <a:t>Conclusion of an Urban Partnership Project (UPP) to financially support the transfer, expansion and modernisation of the neighbourhood's primary schools in order to absorb the population growth generated by the project;</a:t>
            </a:r>
            <a:endParaRPr lang="fr-FR" sz="1100" dirty="0">
              <a:latin typeface="Century Gothic" panose="020B0502020202020204" pitchFamily="34" charset="0"/>
              <a:ea typeface="Times New Roman" panose="02020603050405020304" pitchFamily="18" charset="0"/>
            </a:endParaRPr>
          </a:p>
          <a:p>
            <a:pPr marL="171450" lvl="0" indent="-171450" algn="just" rtl="0">
              <a:buFont typeface="Arial" panose="020B0604020202020204" pitchFamily="34" charset="0"/>
              <a:buChar char="•"/>
            </a:pPr>
            <a:r>
              <a:rPr lang="en-gb" sz="1100">
                <a:latin typeface="Century Gothic" panose="020B0502020202020204" pitchFamily="34" charset="0"/>
                <a:ea typeface="Century Gothic" panose="020B0502020202020204" pitchFamily="34" charset="0"/>
                <a:cs typeface="Century Gothic" panose="020B0502020202020204" pitchFamily="34" charset="0"/>
              </a:rPr>
              <a:t>Testing of a shared governance structure called "Société Coopérative d'intérêt collectif" in which neighbourhood stakeholders shall be represented;</a:t>
            </a:r>
            <a:endParaRPr lang="fr-FR" sz="1100" dirty="0">
              <a:latin typeface="Century Gothic" panose="020B0502020202020204" pitchFamily="34" charset="0"/>
              <a:ea typeface="Times New Roman" panose="02020603050405020304" pitchFamily="18" charset="0"/>
            </a:endParaRPr>
          </a:p>
          <a:p>
            <a:pPr marL="171450" lvl="0" indent="-171450" algn="just" rtl="0">
              <a:buFont typeface="Arial" panose="020B0604020202020204" pitchFamily="34" charset="0"/>
              <a:buChar char="•"/>
            </a:pPr>
            <a:r>
              <a:rPr lang="en-gb" sz="1100">
                <a:latin typeface="Century Gothic" panose="020B0502020202020204" pitchFamily="34" charset="0"/>
                <a:ea typeface="Century Gothic" panose="020B0502020202020204" pitchFamily="34" charset="0"/>
                <a:cs typeface="Century Gothic" panose="020B0502020202020204" pitchFamily="34" charset="0"/>
              </a:rPr>
              <a:t>Plentiful car parks, shared vegetable gardens, inclusive and supportive </a:t>
            </a:r>
            <a:br>
              <a:rPr lang="fr-FR" sz="1100" dirty="0">
                <a:latin typeface="Century Gothic" panose="020B0502020202020204" pitchFamily="34" charset="0"/>
                <a:ea typeface="Century Gothic" panose="020B0502020202020204" pitchFamily="34" charset="0"/>
                <a:cs typeface="Century Gothic" panose="020B0502020202020204" pitchFamily="34" charset="0"/>
              </a:rPr>
            </a:br>
            <a:r>
              <a:rPr lang="en-gb" sz="1100">
                <a:latin typeface="Century Gothic" panose="020B0502020202020204" pitchFamily="34" charset="0"/>
                <a:ea typeface="Century Gothic" panose="020B0502020202020204" pitchFamily="34" charset="0"/>
                <a:cs typeface="Century Gothic" panose="020B0502020202020204" pitchFamily="34" charset="0"/>
              </a:rPr>
              <a:t>spaces for all generations, spaces for associations and tradesmen...</a:t>
            </a:r>
            <a:endParaRPr lang="fr-FR" sz="1100" dirty="0">
              <a:latin typeface="Century Gothic" panose="020B0502020202020204" pitchFamily="34" charset="0"/>
              <a:ea typeface="Times New Roman" panose="02020603050405020304" pitchFamily="18" charset="0"/>
            </a:endParaRPr>
          </a:p>
        </p:txBody>
      </p:sp>
    </p:spTree>
    <p:extLst>
      <p:ext uri="{BB962C8B-B14F-4D97-AF65-F5344CB8AC3E}">
        <p14:creationId xmlns:p14="http://schemas.microsoft.com/office/powerpoint/2010/main" val="192589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DD9344E5-E28A-4B9D-9B4D-DF9B2F4C1234}"/>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FB51F6C7-632D-4753-9E04-2F004EC92015}"/>
              </a:ext>
            </a:extLst>
          </p:cNvPr>
          <p:cNvSpPr>
            <a:spLocks noGrp="1"/>
          </p:cNvSpPr>
          <p:nvPr>
            <p:ph type="sldNum" sz="quarter" idx="12"/>
          </p:nvPr>
        </p:nvSpPr>
        <p:spPr/>
        <p:txBody>
          <a:bodyPr rtlCol="0"/>
          <a:lstStyle/>
          <a:p>
            <a:pPr rtl="0"/>
            <a:fld id="{DAB08055-D449-4C37-A8C0-BFB161A8576B}" type="slidenum">
              <a:rPr lang="fr-FR" smtClean="0"/>
              <a:pPr/>
              <a:t>12</a:t>
            </a:fld>
            <a:endParaRPr lang="fr-FR" dirty="0"/>
          </a:p>
        </p:txBody>
      </p:sp>
      <p:sp>
        <p:nvSpPr>
          <p:cNvPr id="9" name="ZoneTexte 8">
            <a:extLst>
              <a:ext uri="{FF2B5EF4-FFF2-40B4-BE49-F238E27FC236}">
                <a16:creationId xmlns:a16="http://schemas.microsoft.com/office/drawing/2014/main" id="{FB002E97-703B-4675-8B10-9937AADB7227}"/>
              </a:ext>
            </a:extLst>
          </p:cNvPr>
          <p:cNvSpPr txBox="1"/>
          <p:nvPr/>
        </p:nvSpPr>
        <p:spPr>
          <a:xfrm>
            <a:off x="430757" y="465908"/>
            <a:ext cx="6221055" cy="8233023"/>
          </a:xfrm>
          <a:prstGeom prst="rect">
            <a:avLst/>
          </a:prstGeom>
          <a:noFill/>
        </p:spPr>
        <p:txBody>
          <a:bodyPr wrap="square" rtlCol="0">
            <a:spAutoFit/>
          </a:bodyPr>
          <a:lstStyle/>
          <a:p>
            <a:pPr lvl="0" rtl="0"/>
            <a:r>
              <a:rPr lang="en-gb" sz="1400" dirty="0">
                <a:solidFill>
                  <a:srgbClr val="128737"/>
                </a:solidFill>
                <a:latin typeface="Libel Suit Rg" panose="020B0608020202020204" pitchFamily="34" charset="0"/>
              </a:rPr>
              <a:t>IN VIGO, SPAIN, THE FORMER TRAIN STATION TRANSFORMED INTO A NEIGHBOURHOOD LOOKING OUT ONTO THE CITY </a:t>
            </a:r>
          </a:p>
          <a:p>
            <a:pPr lvl="0" rtl="0"/>
            <a:r>
              <a:rPr lang="en-gb" sz="1400" dirty="0">
                <a:solidFill>
                  <a:srgbClr val="128737"/>
                </a:solidFill>
                <a:latin typeface="Libel Suit Rg" panose="020B0608020202020204" pitchFamily="34" charset="0"/>
              </a:rPr>
              <a:t>WITH A NEW INTERMODAL STATION DESIGNED AS AN URBAN PLACE FOR MEETING AND LIVING. </a:t>
            </a:r>
          </a:p>
          <a:p>
            <a:pPr algn="just" rtl="0"/>
            <a:endParaRPr lang="fr-FR" sz="1100" dirty="0">
              <a:effectLst/>
              <a:latin typeface="Century Gothic" panose="020B0502020202020204" pitchFamily="34" charset="0"/>
              <a:ea typeface="Century Gothic" panose="020B0502020202020204" pitchFamily="34" charset="0"/>
              <a:cs typeface="Century Gothic" panose="020B0502020202020204" pitchFamily="34" charset="0"/>
            </a:endParaRPr>
          </a:p>
          <a:p>
            <a:pPr algn="just" rtl="0"/>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By ensuring the overall management of the project and bringing together the city's residents and local stakeholders around a shared vision, </a:t>
            </a:r>
            <a:r>
              <a:rPr lang="en-gb" sz="1100" dirty="0" err="1">
                <a:effectLst/>
                <a:latin typeface="Century Gothic" panose="020B0502020202020204" pitchFamily="34" charset="0"/>
                <a:ea typeface="Century Gothic" panose="020B0502020202020204" pitchFamily="34" charset="0"/>
                <a:cs typeface="Century Gothic" panose="020B0502020202020204" pitchFamily="34" charset="0"/>
              </a:rPr>
              <a:t>Nhood</a:t>
            </a: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 illustrates its ability to position itself as a player in the city of tomorrow. From a railway station with an integrated shopping centre, </a:t>
            </a:r>
            <a:r>
              <a:rPr lang="en-gb" sz="1100" dirty="0" err="1">
                <a:effectLst/>
                <a:latin typeface="Century Gothic" panose="020B0502020202020204" pitchFamily="34" charset="0"/>
                <a:ea typeface="Century Gothic" panose="020B0502020202020204" pitchFamily="34" charset="0"/>
                <a:cs typeface="Century Gothic" panose="020B0502020202020204" pitchFamily="34" charset="0"/>
              </a:rPr>
              <a:t>Nhood</a:t>
            </a: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 has succeeded in evolving the initial project into an urban meeting and living place in the heart of the city, thus contributing to the region’s economic development and the city’s appeal, while respecting the needs of those who live there. The commercial and cultural offering and the skate park, which are an integral part of the project, were drawn up in consultation with residents and users. </a:t>
            </a:r>
          </a:p>
          <a:p>
            <a:pPr algn="just" rtl="0"/>
            <a:endParaRPr lang="fr-FR" sz="1100" dirty="0">
              <a:effectLst/>
              <a:latin typeface="Century Gothic" panose="020B0502020202020204" pitchFamily="34" charset="0"/>
              <a:ea typeface="Century Gothic" panose="020B0502020202020204" pitchFamily="34" charset="0"/>
              <a:cs typeface="Century Gothic" panose="020B0502020202020204" pitchFamily="34" charset="0"/>
            </a:endParaRPr>
          </a:p>
          <a:p>
            <a:pPr algn="just" rtl="0"/>
            <a:endParaRPr lang="fr-FR" sz="1100" dirty="0">
              <a:latin typeface="Century Gothic" panose="020B0502020202020204" pitchFamily="34" charset="0"/>
              <a:ea typeface="Times New Roman" panose="02020603050405020304" pitchFamily="18" charset="0"/>
            </a:endParaRPr>
          </a:p>
          <a:p>
            <a:pPr algn="just" rtl="0"/>
            <a:endParaRPr lang="fr-FR" sz="1100" dirty="0">
              <a:effectLst/>
              <a:latin typeface="Century Gothic" panose="020B0502020202020204" pitchFamily="34" charset="0"/>
              <a:ea typeface="Times New Roman" panose="02020603050405020304" pitchFamily="18" charset="0"/>
            </a:endParaRPr>
          </a:p>
          <a:p>
            <a:pPr algn="just" rtl="0"/>
            <a:endParaRPr lang="fr-FR" sz="1100" dirty="0">
              <a:latin typeface="Century Gothic" panose="020B0502020202020204" pitchFamily="34" charset="0"/>
              <a:ea typeface="Times New Roman" panose="02020603050405020304" pitchFamily="18" charset="0"/>
            </a:endParaRPr>
          </a:p>
          <a:p>
            <a:pPr algn="just" rtl="0"/>
            <a:endParaRPr lang="fr-FR" sz="1100" dirty="0">
              <a:effectLst/>
              <a:latin typeface="Century Gothic" panose="020B0502020202020204" pitchFamily="34" charset="0"/>
              <a:ea typeface="Times New Roman" panose="02020603050405020304" pitchFamily="18" charset="0"/>
            </a:endParaRPr>
          </a:p>
          <a:p>
            <a:pPr algn="just" rtl="0"/>
            <a:endParaRPr lang="fr-FR" sz="1100" dirty="0">
              <a:latin typeface="Century Gothic" panose="020B0502020202020204" pitchFamily="34" charset="0"/>
              <a:ea typeface="Times New Roman" panose="02020603050405020304" pitchFamily="18" charset="0"/>
            </a:endParaRPr>
          </a:p>
          <a:p>
            <a:pPr algn="just" rtl="0"/>
            <a:endParaRPr lang="fr-FR" sz="1100" dirty="0">
              <a:effectLst/>
              <a:latin typeface="Century Gothic" panose="020B0502020202020204" pitchFamily="34" charset="0"/>
              <a:ea typeface="Times New Roman" panose="02020603050405020304" pitchFamily="18" charset="0"/>
            </a:endParaRPr>
          </a:p>
          <a:p>
            <a:pPr algn="just" rtl="0"/>
            <a:endParaRPr lang="fr-FR" sz="1100" dirty="0">
              <a:latin typeface="Century Gothic" panose="020B0502020202020204" pitchFamily="34" charset="0"/>
              <a:ea typeface="Times New Roman" panose="02020603050405020304" pitchFamily="18" charset="0"/>
            </a:endParaRPr>
          </a:p>
          <a:p>
            <a:pPr algn="just" rtl="0"/>
            <a:endParaRPr lang="fr-FR" sz="1100" dirty="0">
              <a:effectLst/>
              <a:latin typeface="Century Gothic" panose="020B0502020202020204" pitchFamily="34" charset="0"/>
              <a:ea typeface="Times New Roman" panose="02020603050405020304" pitchFamily="18" charset="0"/>
            </a:endParaRPr>
          </a:p>
          <a:p>
            <a:pPr algn="just" rtl="0"/>
            <a:endParaRPr lang="fr-FR" sz="1100" dirty="0">
              <a:latin typeface="Century Gothic" panose="020B0502020202020204" pitchFamily="34" charset="0"/>
              <a:ea typeface="Times New Roman" panose="02020603050405020304" pitchFamily="18" charset="0"/>
            </a:endParaRPr>
          </a:p>
          <a:p>
            <a:pPr algn="just" rtl="0"/>
            <a:endParaRPr lang="fr-FR" sz="1100" dirty="0">
              <a:effectLst/>
              <a:latin typeface="Century Gothic" panose="020B0502020202020204" pitchFamily="34" charset="0"/>
              <a:ea typeface="Times New Roman" panose="02020603050405020304" pitchFamily="18" charset="0"/>
            </a:endParaRPr>
          </a:p>
          <a:p>
            <a:pPr algn="just" rtl="0"/>
            <a:endParaRPr lang="fr-FR" sz="1100" dirty="0">
              <a:latin typeface="Century Gothic" panose="020B0502020202020204" pitchFamily="34" charset="0"/>
              <a:ea typeface="Times New Roman" panose="02020603050405020304" pitchFamily="18" charset="0"/>
            </a:endParaRPr>
          </a:p>
          <a:p>
            <a:pPr algn="just" rtl="0"/>
            <a:endParaRPr lang="fr-FR" sz="1100" dirty="0">
              <a:effectLst/>
              <a:latin typeface="Century Gothic" panose="020B0502020202020204" pitchFamily="34" charset="0"/>
              <a:ea typeface="Times New Roman" panose="02020603050405020304" pitchFamily="18" charset="0"/>
            </a:endParaRPr>
          </a:p>
          <a:p>
            <a:pPr algn="just" rtl="0"/>
            <a:endParaRPr lang="fr-FR" sz="1100" dirty="0">
              <a:latin typeface="Century Gothic" panose="020B0502020202020204" pitchFamily="34" charset="0"/>
              <a:ea typeface="Times New Roman" panose="02020603050405020304" pitchFamily="18" charset="0"/>
            </a:endParaRPr>
          </a:p>
          <a:p>
            <a:pPr algn="just" rtl="0"/>
            <a:endParaRPr lang="fr-FR" sz="1100" dirty="0">
              <a:effectLst/>
              <a:latin typeface="Century Gothic" panose="020B0502020202020204" pitchFamily="34" charset="0"/>
              <a:ea typeface="Times New Roman" panose="02020603050405020304" pitchFamily="18" charset="0"/>
            </a:endParaRPr>
          </a:p>
          <a:p>
            <a:pPr algn="just" rtl="0"/>
            <a:endParaRPr lang="fr-FR" sz="1100" dirty="0">
              <a:latin typeface="Century Gothic" panose="020B0502020202020204" pitchFamily="34" charset="0"/>
              <a:ea typeface="Times New Roman" panose="02020603050405020304" pitchFamily="18" charset="0"/>
            </a:endParaRPr>
          </a:p>
          <a:p>
            <a:pPr algn="just" rtl="0"/>
            <a:endParaRPr lang="fr-FR" sz="1100" dirty="0">
              <a:effectLst/>
              <a:latin typeface="Century Gothic" panose="020B0502020202020204" pitchFamily="34" charset="0"/>
              <a:ea typeface="Times New Roman" panose="02020603050405020304" pitchFamily="18" charset="0"/>
            </a:endParaRPr>
          </a:p>
          <a:p>
            <a:pPr algn="just" rtl="0"/>
            <a:endParaRPr lang="fr-FR" sz="1100" dirty="0">
              <a:latin typeface="Century Gothic" panose="020B0502020202020204" pitchFamily="34" charset="0"/>
              <a:ea typeface="Times New Roman" panose="02020603050405020304" pitchFamily="18" charset="0"/>
            </a:endParaRPr>
          </a:p>
          <a:p>
            <a:pPr algn="just" rtl="0"/>
            <a:endParaRPr lang="fr-FR" sz="1100" dirty="0">
              <a:effectLst/>
              <a:latin typeface="Century Gothic" panose="020B0502020202020204" pitchFamily="34" charset="0"/>
              <a:ea typeface="Times New Roman" panose="02020603050405020304" pitchFamily="18" charset="0"/>
            </a:endParaRPr>
          </a:p>
          <a:p>
            <a:pPr algn="just" rtl="0"/>
            <a:endParaRPr lang="fr-FR" sz="1100" dirty="0">
              <a:effectLst/>
              <a:latin typeface="Century Gothic" panose="020B0502020202020204" pitchFamily="34" charset="0"/>
              <a:ea typeface="Times New Roman" panose="02020603050405020304" pitchFamily="18" charset="0"/>
            </a:endParaRPr>
          </a:p>
          <a:p>
            <a:pPr algn="just" rtl="0"/>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 </a:t>
            </a:r>
            <a:endParaRPr lang="fr-FR" sz="1100" dirty="0">
              <a:effectLst/>
              <a:latin typeface="Century Gothic" panose="020B0502020202020204" pitchFamily="34" charset="0"/>
              <a:ea typeface="Times New Roman" panose="02020603050405020304" pitchFamily="18" charset="0"/>
            </a:endParaRPr>
          </a:p>
          <a:p>
            <a:pPr algn="just" rtl="0"/>
            <a:r>
              <a:rPr lang="en-gb" sz="1100" b="1" dirty="0">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A MIXED-USE PROJECT WITH A TRIPLE POSITIVE IMPACT</a:t>
            </a:r>
            <a:endParaRPr lang="fr-FR" sz="1100" b="1" dirty="0">
              <a:solidFill>
                <a:srgbClr val="128737"/>
              </a:solidFill>
              <a:effectLst/>
              <a:latin typeface="Century Gothic" panose="020B0502020202020204" pitchFamily="34" charset="0"/>
              <a:ea typeface="Times New Roman" panose="02020603050405020304" pitchFamily="18" charset="0"/>
            </a:endParaRPr>
          </a:p>
          <a:p>
            <a:pPr algn="just" rtl="0"/>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 </a:t>
            </a:r>
            <a:endParaRPr lang="fr-FR" sz="1100" dirty="0">
              <a:effectLst/>
              <a:latin typeface="Century Gothic" panose="020B0502020202020204" pitchFamily="34" charset="0"/>
              <a:ea typeface="Times New Roman" panose="02020603050405020304" pitchFamily="18" charset="0"/>
            </a:endParaRPr>
          </a:p>
          <a:p>
            <a:pPr algn="just" rtl="0"/>
            <a:r>
              <a:rPr lang="en-gb" sz="1100" b="1" dirty="0">
                <a:solidFill>
                  <a:srgbClr val="128737"/>
                </a:solidFill>
                <a:latin typeface="Century Gothic" panose="020B0502020202020204" pitchFamily="34" charset="0"/>
                <a:ea typeface="Century Gothic" panose="020B0502020202020204" pitchFamily="34" charset="0"/>
                <a:cs typeface="Century Gothic" panose="020B0502020202020204" pitchFamily="34" charset="0"/>
              </a:rPr>
              <a:t>PEOPLE</a:t>
            </a:r>
            <a:endParaRPr lang="fr-FR" sz="1100" b="1" dirty="0">
              <a:solidFill>
                <a:srgbClr val="128737"/>
              </a:solidFill>
              <a:latin typeface="Century Gothic" panose="020B0502020202020204" pitchFamily="34" charset="0"/>
              <a:ea typeface="Times New Roman" panose="02020603050405020304" pitchFamily="18" charset="0"/>
            </a:endParaRPr>
          </a:p>
          <a:p>
            <a:pPr marL="171450" indent="-171450" algn="just" rtl="0">
              <a:buFont typeface="Arial" panose="020B0604020202020204" pitchFamily="34" charset="0"/>
              <a:buChar char="•"/>
            </a:pPr>
            <a:r>
              <a:rPr lang="en-gb" sz="1100" dirty="0">
                <a:latin typeface="Century Gothic" panose="020B0502020202020204" pitchFamily="34" charset="0"/>
                <a:ea typeface="Century Gothic" panose="020B0502020202020204" pitchFamily="34" charset="0"/>
                <a:cs typeface="Century Gothic" panose="020B0502020202020204" pitchFamily="34" charset="0"/>
              </a:rPr>
              <a:t>A social and solidarity grocery store ;</a:t>
            </a:r>
            <a:endParaRPr lang="fr-FR" sz="1100" dirty="0">
              <a:latin typeface="Century Gothic" panose="020B0502020202020204" pitchFamily="34" charset="0"/>
              <a:ea typeface="Times New Roman" panose="02020603050405020304" pitchFamily="18" charset="0"/>
            </a:endParaRPr>
          </a:p>
          <a:p>
            <a:pPr marL="171450" indent="-171450" algn="just" rtl="0">
              <a:buFont typeface="Arial" panose="020B0604020202020204" pitchFamily="34" charset="0"/>
              <a:buChar char="•"/>
            </a:pPr>
            <a:r>
              <a:rPr lang="en-gb" sz="1100" dirty="0">
                <a:latin typeface="Century Gothic" panose="020B0502020202020204" pitchFamily="34" charset="0"/>
                <a:ea typeface="Century Gothic" panose="020B0502020202020204" pitchFamily="34" charset="0"/>
                <a:cs typeface="Century Gothic" panose="020B0502020202020204" pitchFamily="34" charset="0"/>
              </a:rPr>
              <a:t>A space for senior residents.</a:t>
            </a:r>
            <a:endParaRPr lang="fr-FR" sz="1100" dirty="0">
              <a:latin typeface="Century Gothic" panose="020B0502020202020204" pitchFamily="34" charset="0"/>
              <a:ea typeface="Times New Roman" panose="02020603050405020304" pitchFamily="18" charset="0"/>
            </a:endParaRPr>
          </a:p>
          <a:p>
            <a:pPr algn="just" rtl="0"/>
            <a:endParaRPr lang="fr-FR" sz="1100" b="1" dirty="0">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algn="just" rtl="0"/>
            <a:r>
              <a:rPr lang="en-gb" sz="1100" b="1" dirty="0">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PLANET</a:t>
            </a:r>
            <a:endParaRPr lang="fr-FR" sz="1100" b="1" dirty="0">
              <a:solidFill>
                <a:srgbClr val="128737"/>
              </a:solidFill>
              <a:effectLst/>
              <a:latin typeface="Century Gothic" panose="020B0502020202020204" pitchFamily="34" charset="0"/>
              <a:ea typeface="Times New Roman" panose="02020603050405020304" pitchFamily="18" charset="0"/>
            </a:endParaRPr>
          </a:p>
          <a:p>
            <a:pPr marL="171450" indent="-171450" algn="just" rtl="0">
              <a:buFont typeface="Arial" panose="020B0604020202020204" pitchFamily="34" charset="0"/>
              <a:buChar char="•"/>
            </a:pP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BREEAM Very Good certification in the design stage.</a:t>
            </a:r>
            <a:endParaRPr lang="fr-FR" sz="1100" dirty="0">
              <a:effectLst/>
              <a:latin typeface="Century Gothic" panose="020B0502020202020204" pitchFamily="34" charset="0"/>
              <a:ea typeface="Times New Roman" panose="02020603050405020304" pitchFamily="18" charset="0"/>
            </a:endParaRPr>
          </a:p>
          <a:p>
            <a:pPr algn="just" rtl="0"/>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a:t>
            </a:r>
            <a:r>
              <a:rPr lang="en-gb" sz="1100" b="1" dirty="0">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a:t>
            </a:r>
            <a:endParaRPr lang="fr-FR" sz="1100" b="1" dirty="0">
              <a:solidFill>
                <a:srgbClr val="128737"/>
              </a:solidFill>
              <a:effectLst/>
              <a:latin typeface="Century Gothic" panose="020B0502020202020204" pitchFamily="34" charset="0"/>
              <a:ea typeface="Times New Roman" panose="02020603050405020304" pitchFamily="18" charset="0"/>
            </a:endParaRPr>
          </a:p>
          <a:p>
            <a:pPr algn="just" rtl="0"/>
            <a:r>
              <a:rPr lang="en-gb" sz="1100" b="1" dirty="0">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PROFIT​</a:t>
            </a:r>
            <a:endParaRPr lang="fr-FR" sz="1100" b="1" dirty="0">
              <a:solidFill>
                <a:srgbClr val="128737"/>
              </a:solidFill>
              <a:effectLst/>
              <a:latin typeface="Century Gothic" panose="020B0502020202020204" pitchFamily="34" charset="0"/>
              <a:ea typeface="Times New Roman" panose="02020603050405020304" pitchFamily="18" charset="0"/>
            </a:endParaRPr>
          </a:p>
          <a:p>
            <a:pPr marL="171450" indent="-171450" algn="just" rtl="0">
              <a:buFont typeface="Arial" panose="020B0604020202020204" pitchFamily="34" charset="0"/>
              <a:buChar char="•"/>
            </a:pP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Jobs created: 900 during construction, 2,000 upon opening ;</a:t>
            </a:r>
            <a:endParaRPr lang="fr-FR" sz="1100" dirty="0">
              <a:effectLst/>
              <a:latin typeface="Century Gothic" panose="020B0502020202020204" pitchFamily="34" charset="0"/>
              <a:ea typeface="Times New Roman" panose="02020603050405020304" pitchFamily="18" charset="0"/>
            </a:endParaRPr>
          </a:p>
          <a:p>
            <a:pPr marL="171450" indent="-171450" algn="just" rtl="0">
              <a:buFont typeface="Arial" panose="020B0604020202020204" pitchFamily="34" charset="0"/>
              <a:buChar char="•"/>
            </a:pP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50+ local brands</a:t>
            </a:r>
            <a:endParaRPr lang="fr-FR" sz="1100" dirty="0">
              <a:effectLst/>
              <a:latin typeface="Century Gothic" panose="020B0502020202020204" pitchFamily="34" charset="0"/>
              <a:ea typeface="Times New Roman" panose="02020603050405020304" pitchFamily="18" charset="0"/>
            </a:endParaRPr>
          </a:p>
          <a:p>
            <a:pPr algn="just" rtl="0"/>
            <a:r>
              <a:rPr lang="en-gb" sz="1100" b="1" dirty="0">
                <a:effectLst/>
                <a:highlight>
                  <a:srgbClr val="FFFF00"/>
                </a:highlight>
                <a:latin typeface="Century Gothic" panose="020B0502020202020204" pitchFamily="34" charset="0"/>
                <a:ea typeface="Century Gothic" panose="020B0502020202020204" pitchFamily="34" charset="0"/>
                <a:cs typeface="Century Gothic" panose="020B0502020202020204" pitchFamily="34" charset="0"/>
              </a:rPr>
              <a:t> </a:t>
            </a:r>
            <a:endParaRPr lang="fr-FR" sz="1100" dirty="0">
              <a:effectLst/>
              <a:latin typeface="Century Gothic" panose="020B0502020202020204" pitchFamily="34" charset="0"/>
              <a:ea typeface="Times New Roman" panose="02020603050405020304" pitchFamily="18" charset="0"/>
            </a:endParaRPr>
          </a:p>
        </p:txBody>
      </p:sp>
      <p:pic>
        <p:nvPicPr>
          <p:cNvPr id="12" name="Google Shape;163;p29">
            <a:extLst>
              <a:ext uri="{FF2B5EF4-FFF2-40B4-BE49-F238E27FC236}">
                <a16:creationId xmlns:a16="http://schemas.microsoft.com/office/drawing/2014/main" id="{A54DBAEF-4931-46C5-862D-DBA7A61BAA57}"/>
              </a:ext>
            </a:extLst>
          </p:cNvPr>
          <p:cNvPicPr preferRelativeResize="0"/>
          <p:nvPr/>
        </p:nvPicPr>
        <p:blipFill rotWithShape="1">
          <a:blip r:embed="rId2" cstate="screen">
            <a:alphaModFix/>
            <a:extLst>
              <a:ext uri="{28A0092B-C50C-407E-A947-70E740481C1C}">
                <a14:useLocalDpi xmlns:a14="http://schemas.microsoft.com/office/drawing/2010/main" val="0"/>
              </a:ext>
            </a:extLst>
          </a:blip>
          <a:srcRect/>
          <a:stretch/>
        </p:blipFill>
        <p:spPr>
          <a:xfrm>
            <a:off x="454105" y="2970073"/>
            <a:ext cx="5991583" cy="2901528"/>
          </a:xfrm>
          <a:prstGeom prst="rect">
            <a:avLst/>
          </a:prstGeom>
          <a:noFill/>
          <a:ln>
            <a:noFill/>
          </a:ln>
        </p:spPr>
      </p:pic>
    </p:spTree>
    <p:extLst>
      <p:ext uri="{BB962C8B-B14F-4D97-AF65-F5344CB8AC3E}">
        <p14:creationId xmlns:p14="http://schemas.microsoft.com/office/powerpoint/2010/main" val="804354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08E8DC83-6116-44C2-89AD-63DA10F98FC4}"/>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98AC014A-E730-4B25-85AA-D595B6F14859}"/>
              </a:ext>
            </a:extLst>
          </p:cNvPr>
          <p:cNvSpPr>
            <a:spLocks noGrp="1"/>
          </p:cNvSpPr>
          <p:nvPr>
            <p:ph type="sldNum" sz="quarter" idx="12"/>
          </p:nvPr>
        </p:nvSpPr>
        <p:spPr/>
        <p:txBody>
          <a:bodyPr rtlCol="0"/>
          <a:lstStyle/>
          <a:p>
            <a:pPr rtl="0"/>
            <a:fld id="{DAB08055-D449-4C37-A8C0-BFB161A8576B}" type="slidenum">
              <a:rPr lang="fr-FR" smtClean="0"/>
              <a:pPr/>
              <a:t>13</a:t>
            </a:fld>
            <a:endParaRPr lang="fr-FR" dirty="0"/>
          </a:p>
        </p:txBody>
      </p:sp>
      <p:sp>
        <p:nvSpPr>
          <p:cNvPr id="4" name="ZoneTexte 3">
            <a:extLst>
              <a:ext uri="{FF2B5EF4-FFF2-40B4-BE49-F238E27FC236}">
                <a16:creationId xmlns:a16="http://schemas.microsoft.com/office/drawing/2014/main" id="{9E128C5F-BEA4-4D2F-B749-DA5EF9468928}"/>
              </a:ext>
            </a:extLst>
          </p:cNvPr>
          <p:cNvSpPr txBox="1"/>
          <p:nvPr/>
        </p:nvSpPr>
        <p:spPr>
          <a:xfrm>
            <a:off x="430757" y="922044"/>
            <a:ext cx="5996486" cy="2846933"/>
          </a:xfrm>
          <a:prstGeom prst="rect">
            <a:avLst/>
          </a:prstGeom>
          <a:noFill/>
        </p:spPr>
        <p:txBody>
          <a:bodyPr wrap="square" lIns="91440" tIns="45720" rIns="91440" bIns="45720" rtlCol="0" anchor="t">
            <a:spAutoFit/>
          </a:bodyPr>
          <a:lstStyle/>
          <a:p>
            <a:pPr algn="just" rtl="0"/>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The </a:t>
            </a:r>
            <a:r>
              <a:rPr lang="en-gb" sz="1100" dirty="0" err="1">
                <a:effectLst/>
                <a:latin typeface="Century Gothic" panose="020B0502020202020204" pitchFamily="34" charset="0"/>
                <a:ea typeface="Century Gothic" panose="020B0502020202020204" pitchFamily="34" charset="0"/>
                <a:cs typeface="Century Gothic" panose="020B0502020202020204" pitchFamily="34" charset="0"/>
              </a:rPr>
              <a:t>Coresi</a:t>
            </a: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 neighbourhood in Brasov is developed responsibly around a shopping centre to combine living places, business parks, housing and leisure activities. </a:t>
            </a:r>
            <a:br>
              <a:rPr lang="fr-FR" sz="1100" dirty="0">
                <a:effectLst/>
                <a:latin typeface="Century Gothic" panose="020B0502020202020204" pitchFamily="34" charset="0"/>
                <a:ea typeface="Century Gothic" panose="020B0502020202020204" pitchFamily="34" charset="0"/>
                <a:cs typeface="Century Gothic" panose="020B0502020202020204" pitchFamily="34" charset="0"/>
              </a:rPr>
            </a:b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An illustration of when a regenerated commercial area can create a link with a region, give a sense of proximity and can introduce spaces for living and socialising.</a:t>
            </a:r>
            <a:endParaRPr lang="fr-FR" sz="1100" dirty="0">
              <a:effectLst/>
              <a:latin typeface="Times New Roman" panose="02020603050405020304" pitchFamily="18" charset="0"/>
              <a:ea typeface="Times New Roman" panose="02020603050405020304" pitchFamily="18" charset="0"/>
            </a:endParaRPr>
          </a:p>
          <a:p>
            <a:pPr algn="just" rtl="0"/>
            <a:endParaRPr lang="fr-FR" sz="1100" dirty="0">
              <a:effectLst/>
              <a:latin typeface="Times New Roman" panose="02020603050405020304" pitchFamily="18" charset="0"/>
              <a:ea typeface="Times New Roman" panose="02020603050405020304" pitchFamily="18" charset="0"/>
            </a:endParaRPr>
          </a:p>
          <a:p>
            <a:pPr algn="just" rtl="0"/>
            <a:r>
              <a:rPr lang="en-gb" sz="1400" dirty="0">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t>A MIXED-USE PROJECT WITH A TRIPLE POSITIVE IMPACT</a:t>
            </a:r>
          </a:p>
          <a:p>
            <a:pPr algn="just" rtl="0"/>
            <a:endParaRPr lang="fr-FR" sz="1100" dirty="0">
              <a:solidFill>
                <a:srgbClr val="73C69C"/>
              </a:solidFill>
              <a:latin typeface="Times New Roman" panose="02020603050405020304" pitchFamily="18" charset="0"/>
              <a:ea typeface="Century Gothic" panose="020B0502020202020204" pitchFamily="34" charset="0"/>
            </a:endParaRPr>
          </a:p>
          <a:p>
            <a:pPr algn="just" rtl="0"/>
            <a:r>
              <a:rPr lang="en-gb" sz="1100" b="1" dirty="0">
                <a:solidFill>
                  <a:srgbClr val="128737"/>
                </a:solidFill>
                <a:latin typeface="Century Gothic" panose="020B0502020202020204" pitchFamily="34" charset="0"/>
                <a:ea typeface="Century Gothic" panose="020B0502020202020204" pitchFamily="34" charset="0"/>
                <a:cs typeface="Century Gothic" panose="020B0502020202020204" pitchFamily="34" charset="0"/>
              </a:rPr>
              <a:t>PEOPLE</a:t>
            </a:r>
            <a:endParaRPr lang="fr-FR" sz="1100" b="1" dirty="0">
              <a:solidFill>
                <a:srgbClr val="128737"/>
              </a:solidFill>
              <a:latin typeface="Times New Roman" panose="02020603050405020304" pitchFamily="18" charset="0"/>
              <a:ea typeface="Times New Roman" panose="02020603050405020304" pitchFamily="18" charset="0"/>
            </a:endParaRPr>
          </a:p>
          <a:p>
            <a:pPr marL="171450" indent="-171450" algn="just" rtl="0">
              <a:buFont typeface="Arial" panose="020B0604020202020204" pitchFamily="34" charset="0"/>
              <a:buChar char="•"/>
            </a:pPr>
            <a:r>
              <a:rPr lang="en-gb" sz="1100" dirty="0">
                <a:latin typeface="Century Gothic" panose="020B0502020202020204" pitchFamily="34" charset="0"/>
                <a:ea typeface="Century Gothic" panose="020B0502020202020204" pitchFamily="34" charset="0"/>
                <a:cs typeface="Century Gothic" panose="020B0502020202020204" pitchFamily="34" charset="0"/>
              </a:rPr>
              <a:t>A social and solidarity grocery store,</a:t>
            </a:r>
          </a:p>
          <a:p>
            <a:pPr marL="171450" indent="-171450" algn="just" rtl="0">
              <a:buFont typeface="Arial" panose="020B0604020202020204" pitchFamily="34" charset="0"/>
              <a:buChar char="•"/>
            </a:pPr>
            <a:r>
              <a:rPr lang="en-gb" sz="1100" dirty="0">
                <a:latin typeface="Century Gothic" panose="020B0502020202020204" pitchFamily="34" charset="0"/>
                <a:ea typeface="Century Gothic" panose="020B0502020202020204" pitchFamily="34" charset="0"/>
                <a:cs typeface="Century Gothic" panose="020B0502020202020204" pitchFamily="34" charset="0"/>
              </a:rPr>
              <a:t>More than 2,500 leisure and cultural events organised since 2015.</a:t>
            </a:r>
            <a:endParaRPr lang="fr-FR" sz="1100" dirty="0">
              <a:latin typeface="Times New Roman" panose="02020603050405020304" pitchFamily="18" charset="0"/>
              <a:ea typeface="Times New Roman" panose="02020603050405020304" pitchFamily="18" charset="0"/>
            </a:endParaRPr>
          </a:p>
          <a:p>
            <a:pPr algn="just" rtl="0"/>
            <a:endParaRPr lang="fr-FR" sz="1100" b="1" dirty="0">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algn="just" rtl="0"/>
            <a:r>
              <a:rPr lang="en-gb" sz="1100" b="1" dirty="0">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PLANET</a:t>
            </a:r>
            <a:endParaRPr lang="fr-FR" sz="1100" b="1" dirty="0">
              <a:solidFill>
                <a:srgbClr val="128737"/>
              </a:solidFill>
              <a:effectLst/>
              <a:latin typeface="Times New Roman" panose="02020603050405020304" pitchFamily="18" charset="0"/>
              <a:ea typeface="Times New Roman" panose="02020603050405020304" pitchFamily="18" charset="0"/>
            </a:endParaRPr>
          </a:p>
          <a:p>
            <a:pPr marL="171450" indent="-171450" algn="just" rtl="0">
              <a:buFont typeface="Arial" panose="020B0604020202020204" pitchFamily="34" charset="0"/>
              <a:buChar char="•"/>
            </a:pP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BREEAM Excellent certification.</a:t>
            </a:r>
            <a:endParaRPr lang="fr-FR" sz="1100" dirty="0">
              <a:effectLst/>
              <a:latin typeface="Times New Roman" panose="02020603050405020304" pitchFamily="18" charset="0"/>
              <a:ea typeface="Times New Roman" panose="02020603050405020304" pitchFamily="18" charset="0"/>
            </a:endParaRPr>
          </a:p>
          <a:p>
            <a:pPr algn="just" rtl="0"/>
            <a:endParaRPr lang="fr-FR" sz="1100" dirty="0">
              <a:effectLst/>
              <a:latin typeface="Times New Roman" panose="02020603050405020304" pitchFamily="18" charset="0"/>
              <a:ea typeface="Times New Roman" panose="02020603050405020304" pitchFamily="18" charset="0"/>
            </a:endParaRPr>
          </a:p>
          <a:p>
            <a:pPr algn="just" rtl="0"/>
            <a:r>
              <a:rPr lang="en-gb" sz="1100" b="1" dirty="0">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PROFIT​</a:t>
            </a:r>
            <a:endParaRPr lang="fr-FR" sz="1100" b="1" dirty="0">
              <a:solidFill>
                <a:srgbClr val="128737"/>
              </a:solidFill>
              <a:effectLst/>
              <a:latin typeface="Times New Roman" panose="02020603050405020304" pitchFamily="18" charset="0"/>
              <a:ea typeface="Times New Roman" panose="02020603050405020304" pitchFamily="18" charset="0"/>
            </a:endParaRPr>
          </a:p>
          <a:p>
            <a:pPr marL="171450" indent="-171450" algn="just" rtl="0">
              <a:buFont typeface="Arial" panose="020B0604020202020204" pitchFamily="34" charset="0"/>
              <a:buChar char="•"/>
            </a:pPr>
            <a:r>
              <a:rPr lang="en-gb" sz="1100" dirty="0">
                <a:effectLst/>
                <a:latin typeface="Century Gothic"/>
                <a:ea typeface="Century Gothic" panose="020B0502020202020204" pitchFamily="34" charset="0"/>
                <a:cs typeface="Century Gothic" panose="020B0502020202020204" pitchFamily="34" charset="0"/>
              </a:rPr>
              <a:t>9 fully occupied </a:t>
            </a:r>
            <a:r>
              <a:rPr lang="en-gb" sz="1100" dirty="0">
                <a:latin typeface="Century Gothic"/>
                <a:ea typeface="Century Gothic" panose="020B0502020202020204" pitchFamily="34" charset="0"/>
                <a:cs typeface="Century Gothic" panose="020B0502020202020204" pitchFamily="34" charset="0"/>
              </a:rPr>
              <a:t>office</a:t>
            </a:r>
            <a:r>
              <a:rPr lang="en-gb" sz="1100" dirty="0">
                <a:effectLst/>
                <a:latin typeface="Century Gothic"/>
                <a:ea typeface="Century Gothic" panose="020B0502020202020204" pitchFamily="34" charset="0"/>
                <a:cs typeface="Century Gothic" panose="020B0502020202020204" pitchFamily="34" charset="0"/>
              </a:rPr>
              <a:t> buildings</a:t>
            </a:r>
            <a:r>
              <a:rPr lang="en-gb" sz="1100" dirty="0">
                <a:latin typeface="Century Gothic"/>
                <a:ea typeface="Century Gothic" panose="020B0502020202020204" pitchFamily="34" charset="0"/>
                <a:cs typeface="Century Gothic" panose="020B0502020202020204" pitchFamily="34" charset="0"/>
              </a:rPr>
              <a:t>.</a:t>
            </a:r>
            <a:endParaRPr lang="fr-FR" sz="1100" dirty="0">
              <a:effectLst/>
              <a:latin typeface="Century Gothic"/>
              <a:ea typeface="Times New Roman" panose="02020603050405020304" pitchFamily="18" charset="0"/>
            </a:endParaRPr>
          </a:p>
        </p:txBody>
      </p:sp>
      <p:sp>
        <p:nvSpPr>
          <p:cNvPr id="5" name="ZoneTexte 4">
            <a:extLst>
              <a:ext uri="{FF2B5EF4-FFF2-40B4-BE49-F238E27FC236}">
                <a16:creationId xmlns:a16="http://schemas.microsoft.com/office/drawing/2014/main" id="{C28BFC05-EB93-4ED6-A15A-D5F010E29CA9}"/>
              </a:ext>
            </a:extLst>
          </p:cNvPr>
          <p:cNvSpPr txBox="1"/>
          <p:nvPr/>
        </p:nvSpPr>
        <p:spPr>
          <a:xfrm>
            <a:off x="430757" y="465908"/>
            <a:ext cx="6038281" cy="543162"/>
          </a:xfrm>
          <a:prstGeom prst="rect">
            <a:avLst/>
          </a:prstGeom>
          <a:noFill/>
        </p:spPr>
        <p:txBody>
          <a:bodyPr wrap="square" rtlCol="0">
            <a:spAutoFit/>
          </a:bodyPr>
          <a:lstStyle/>
          <a:p>
            <a:pPr rtl="0">
              <a:lnSpc>
                <a:spcPct val="107000"/>
              </a:lnSpc>
            </a:pPr>
            <a:r>
              <a:rPr lang="en-gb" sz="1400" dirty="0">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IN BRASOV, ROMANIA, REGENERATION OF A COMMERCIAL AREA INTO A LIVELY NEIGHBOURHOOD</a:t>
            </a:r>
            <a:endParaRPr lang="fr-FR" sz="1400" strike="noStrike" dirty="0">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endParaRPr>
          </a:p>
        </p:txBody>
      </p:sp>
      <p:pic>
        <p:nvPicPr>
          <p:cNvPr id="6" name="Google Shape;152;p28" descr="Quartier Coresi">
            <a:extLst>
              <a:ext uri="{FF2B5EF4-FFF2-40B4-BE49-F238E27FC236}">
                <a16:creationId xmlns:a16="http://schemas.microsoft.com/office/drawing/2014/main" id="{6816F49D-64CD-4529-AEB3-B43B9B08EB30}"/>
              </a:ext>
            </a:extLst>
          </p:cNvPr>
          <p:cNvPicPr preferRelativeResize="0"/>
          <p:nvPr/>
        </p:nvPicPr>
        <p:blipFill rotWithShape="1">
          <a:blip r:embed="rId2" cstate="email">
            <a:alphaModFix/>
            <a:extLst>
              <a:ext uri="{28A0092B-C50C-407E-A947-70E740481C1C}">
                <a14:useLocalDpi xmlns:a14="http://schemas.microsoft.com/office/drawing/2010/main"/>
              </a:ext>
            </a:extLst>
          </a:blip>
          <a:srcRect r="-354"/>
          <a:stretch/>
        </p:blipFill>
        <p:spPr>
          <a:xfrm>
            <a:off x="369751" y="3784509"/>
            <a:ext cx="6160291" cy="4438964"/>
          </a:xfrm>
          <a:prstGeom prst="rect">
            <a:avLst/>
          </a:prstGeom>
          <a:noFill/>
          <a:ln>
            <a:noFill/>
          </a:ln>
        </p:spPr>
      </p:pic>
    </p:spTree>
    <p:extLst>
      <p:ext uri="{BB962C8B-B14F-4D97-AF65-F5344CB8AC3E}">
        <p14:creationId xmlns:p14="http://schemas.microsoft.com/office/powerpoint/2010/main" val="2936992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E7647CB2-47E0-46EE-BCF1-6075B1B1FEF5}"/>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C9C77838-1440-4697-A36F-3C4B39C97E58}"/>
              </a:ext>
            </a:extLst>
          </p:cNvPr>
          <p:cNvSpPr>
            <a:spLocks noGrp="1"/>
          </p:cNvSpPr>
          <p:nvPr>
            <p:ph type="sldNum" sz="quarter" idx="12"/>
          </p:nvPr>
        </p:nvSpPr>
        <p:spPr/>
        <p:txBody>
          <a:bodyPr rtlCol="0"/>
          <a:lstStyle/>
          <a:p>
            <a:pPr rtl="0"/>
            <a:fld id="{DAB08055-D449-4C37-A8C0-BFB161A8576B}" type="slidenum">
              <a:rPr lang="fr-FR" smtClean="0"/>
              <a:pPr/>
              <a:t>14</a:t>
            </a:fld>
            <a:endParaRPr lang="fr-FR" dirty="0"/>
          </a:p>
        </p:txBody>
      </p:sp>
      <p:sp>
        <p:nvSpPr>
          <p:cNvPr id="4" name="ZoneTexte 3">
            <a:extLst>
              <a:ext uri="{FF2B5EF4-FFF2-40B4-BE49-F238E27FC236}">
                <a16:creationId xmlns:a16="http://schemas.microsoft.com/office/drawing/2014/main" id="{163CC238-1B35-400B-A7C7-3EDE511350A9}"/>
              </a:ext>
            </a:extLst>
          </p:cNvPr>
          <p:cNvSpPr txBox="1"/>
          <p:nvPr/>
        </p:nvSpPr>
        <p:spPr>
          <a:xfrm>
            <a:off x="252002" y="408298"/>
            <a:ext cx="6114073" cy="461665"/>
          </a:xfrm>
          <a:prstGeom prst="rect">
            <a:avLst/>
          </a:prstGeom>
          <a:noFill/>
        </p:spPr>
        <p:txBody>
          <a:bodyPr wrap="square" rtlCol="0">
            <a:spAutoFit/>
          </a:bodyPr>
          <a:lstStyle/>
          <a:p>
            <a:pPr lvl="0" rtl="0"/>
            <a:r>
              <a:rPr lang="en-gb" sz="2400">
                <a:solidFill>
                  <a:srgbClr val="128737"/>
                </a:solidFill>
                <a:latin typeface="Libel Suit Rg" panose="020B0608020202020204" pitchFamily="34" charset="0"/>
                <a:ea typeface="Times New Roman" panose="02020603050405020304" pitchFamily="18" charset="0"/>
              </a:rPr>
              <a:t>4. A new meaningful identity embodying values</a:t>
            </a:r>
            <a:endParaRPr lang="fr-FR" sz="1800" u="none" strike="noStrike" dirty="0">
              <a:solidFill>
                <a:schemeClr val="bg1"/>
              </a:solidFill>
              <a:effectLst/>
              <a:latin typeface="Libel Suit Rg" panose="020B0608020202020204" pitchFamily="34" charset="0"/>
              <a:ea typeface="Times New Roman" panose="02020603050405020304" pitchFamily="18" charset="0"/>
            </a:endParaRPr>
          </a:p>
        </p:txBody>
      </p:sp>
      <p:sp>
        <p:nvSpPr>
          <p:cNvPr id="5" name="ZoneTexte 4">
            <a:extLst>
              <a:ext uri="{FF2B5EF4-FFF2-40B4-BE49-F238E27FC236}">
                <a16:creationId xmlns:a16="http://schemas.microsoft.com/office/drawing/2014/main" id="{092FB03D-DDA1-4636-A60A-C5EB38E6DC81}"/>
              </a:ext>
            </a:extLst>
          </p:cNvPr>
          <p:cNvSpPr txBox="1"/>
          <p:nvPr/>
        </p:nvSpPr>
        <p:spPr>
          <a:xfrm>
            <a:off x="407042" y="1448139"/>
            <a:ext cx="6114073" cy="6123792"/>
          </a:xfrm>
          <a:prstGeom prst="rect">
            <a:avLst/>
          </a:prstGeom>
          <a:noFill/>
        </p:spPr>
        <p:txBody>
          <a:bodyPr wrap="square" rtlCol="0">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n-gb" sz="1100" b="0" i="0" u="none" strike="noStrike" cap="none" normalizeH="0" dirty="0" err="1">
                <a:ln>
                  <a:noFill/>
                </a:ln>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Nhood</a:t>
            </a:r>
            <a:r>
              <a:rPr lang="en-gb" sz="1100" b="0" i="0" u="none" strike="noStrike" cap="none" normalizeH="0" dirty="0">
                <a:ln>
                  <a:noFill/>
                </a:ln>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 is a new real estate operator that animates, manages and transforms </a:t>
            </a:r>
            <a:r>
              <a:rPr lang="en-gb" sz="1100" dirty="0">
                <a:latin typeface="Century Gothic" panose="020B0502020202020204" pitchFamily="34" charset="0"/>
                <a:ea typeface="Century Gothic" panose="020B0502020202020204" pitchFamily="34" charset="0"/>
                <a:cs typeface="Century Gothic" panose="020B0502020202020204" pitchFamily="34" charset="0"/>
              </a:rPr>
              <a:t> </a:t>
            </a:r>
            <a:r>
              <a:rPr lang="en-gb" sz="1100" b="0" i="0" u="none" strike="noStrike" cap="none" normalizeH="0" dirty="0">
                <a:ln>
                  <a:noFill/>
                </a:ln>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mixed-use living places that are revolutionising the city, the neighbourhood and trade. </a:t>
            </a: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Century Gothic" panose="020B0502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n-gb" sz="1100" b="0" i="0" u="none" strike="noStrike" cap="none" normalizeH="0" dirty="0">
                <a:ln>
                  <a:noFill/>
                </a:ln>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The new company’s name expresses the added value it wants to bring to the market </a:t>
            </a:r>
            <a:br>
              <a:rPr lang="en-gb" sz="1100" b="0" i="0" u="none" strike="noStrike" cap="none" normalizeH="0" dirty="0">
                <a:ln>
                  <a:noFill/>
                </a:ln>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br>
            <a:r>
              <a:rPr lang="en-gb" sz="1100" b="0" i="0" u="none" strike="noStrike" cap="none" normalizeH="0" dirty="0">
                <a:ln>
                  <a:noFill/>
                </a:ln>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as well as sustainable value creation for the residents and the planet. </a:t>
            </a:r>
          </a:p>
          <a:p>
            <a:pPr marL="0" marR="0" lvl="0" indent="0" defTabSz="914400" rtl="0" eaLnBrk="0" fontAlgn="base" latinLnBrk="0" hangingPunct="0">
              <a:lnSpc>
                <a:spcPct val="100000"/>
              </a:lnSpc>
              <a:spcBef>
                <a:spcPct val="0"/>
              </a:spcBef>
              <a:spcAft>
                <a:spcPct val="0"/>
              </a:spcAft>
              <a:buClrTx/>
              <a:buSzTx/>
              <a:buFontTx/>
              <a:buNone/>
              <a:tabLst/>
            </a:pPr>
            <a:endParaRPr lang="fr-FR" altLang="fr-FR" sz="1100" dirty="0">
              <a:latin typeface="Century Gothic" panose="020B0502020202020204" pitchFamily="34" charset="0"/>
              <a:ea typeface="Century Gothic" panose="020B0502020202020204" pitchFamily="34" charset="0"/>
              <a:cs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fr-FR" altLang="fr-FR" sz="1100" dirty="0">
              <a:latin typeface="Century Gothic" panose="020B0502020202020204" pitchFamily="34" charset="0"/>
              <a:ea typeface="Century Gothic" panose="020B0502020202020204" pitchFamily="34" charset="0"/>
              <a:cs typeface="Century Gothic" panose="020B0502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gb" sz="1100" b="0" i="0" u="none" strike="noStrike" cap="none" normalizeH="0" dirty="0">
                <a:ln>
                  <a:noFill/>
                </a:ln>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THIS NAME IS UNDERSCORED BY A CLEAR SIGNATURE </a:t>
            </a:r>
          </a:p>
          <a:p>
            <a:pPr marL="0" marR="0" lvl="0" indent="0" algn="ctr" defTabSz="914400" rtl="0" eaLnBrk="0" fontAlgn="base" latinLnBrk="0" hangingPunct="0">
              <a:lnSpc>
                <a:spcPct val="100000"/>
              </a:lnSpc>
              <a:spcBef>
                <a:spcPct val="0"/>
              </a:spcBef>
              <a:spcAft>
                <a:spcPct val="0"/>
              </a:spcAft>
              <a:buClrTx/>
              <a:buSzTx/>
              <a:buFontTx/>
              <a:buNone/>
              <a:tabLst/>
            </a:pPr>
            <a:r>
              <a:rPr lang="en-gb" sz="1100" b="1" i="0" u="none" strike="noStrike" cap="none" normalizeH="0" dirty="0">
                <a:ln>
                  <a:noFill/>
                </a:ln>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“BETTER PLACES”. </a:t>
            </a: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fr-FR" altLang="fr-FR" sz="1100" dirty="0">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fr-FR" altLang="fr-FR" sz="1100" dirty="0">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fr-FR" altLang="fr-FR" sz="1100" dirty="0">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fr-FR" altLang="fr-FR" sz="1100" dirty="0">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fr-FR" altLang="fr-FR" sz="1100" dirty="0">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fr-FR" altLang="fr-FR" sz="1100" dirty="0">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Century Gothic" panose="020B0502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Century Gothic" panose="020B0502020202020204" pitchFamily="34" charset="0"/>
            </a:endParaRPr>
          </a:p>
          <a:p>
            <a:pPr rtl="0">
              <a:lnSpc>
                <a:spcPct val="107000"/>
              </a:lnSpc>
            </a:pPr>
            <a:endParaRPr lang="fr-FR" sz="1100" b="1" dirty="0">
              <a:latin typeface="Century Gothic" panose="020B0502020202020204" pitchFamily="34" charset="0"/>
              <a:ea typeface="Century Gothic" panose="020B0502020202020204" pitchFamily="34" charset="0"/>
              <a:cs typeface="Century Gothic" panose="020B0502020202020204" pitchFamily="34" charset="0"/>
            </a:endParaRPr>
          </a:p>
          <a:p>
            <a:pPr rtl="0">
              <a:lnSpc>
                <a:spcPct val="107000"/>
              </a:lnSpc>
            </a:pPr>
            <a:r>
              <a:rPr lang="en-gb" sz="1100" b="1" dirty="0">
                <a:latin typeface="Century Gothic" panose="020B0502020202020204" pitchFamily="34" charset="0"/>
                <a:ea typeface="Century Gothic" panose="020B0502020202020204" pitchFamily="34" charset="0"/>
                <a:cs typeface="Century Gothic" panose="020B0502020202020204" pitchFamily="34" charset="0"/>
              </a:rPr>
              <a:t>This new meaningful identity</a:t>
            </a:r>
          </a:p>
          <a:p>
            <a:pPr algn="just" rtl="0">
              <a:lnSpc>
                <a:spcPct val="107000"/>
              </a:lnSpc>
            </a:pPr>
            <a:r>
              <a:rPr lang="en-gb" sz="1100" dirty="0">
                <a:latin typeface="Century Gothic" panose="020B0502020202020204" pitchFamily="34" charset="0"/>
                <a:ea typeface="Century Gothic" panose="020B0502020202020204" pitchFamily="34" charset="0"/>
                <a:cs typeface="Century Gothic" panose="020B0502020202020204" pitchFamily="34" charset="0"/>
              </a:rPr>
              <a:t>was built around </a:t>
            </a:r>
            <a:r>
              <a:rPr lang="en-gb" sz="1100" dirty="0" err="1">
                <a:latin typeface="Century Gothic" panose="020B0502020202020204" pitchFamily="34" charset="0"/>
                <a:ea typeface="Century Gothic" panose="020B0502020202020204" pitchFamily="34" charset="0"/>
                <a:cs typeface="Century Gothic" panose="020B0502020202020204" pitchFamily="34" charset="0"/>
              </a:rPr>
              <a:t>Nhood’s</a:t>
            </a:r>
            <a:r>
              <a:rPr lang="en-gb" sz="1100" dirty="0">
                <a:latin typeface="Century Gothic" panose="020B0502020202020204" pitchFamily="34" charset="0"/>
                <a:ea typeface="Century Gothic" panose="020B0502020202020204" pitchFamily="34" charset="0"/>
                <a:cs typeface="Century Gothic" panose="020B0502020202020204" pitchFamily="34" charset="0"/>
              </a:rPr>
              <a:t> conviction that real estate must not stand still in the face </a:t>
            </a:r>
            <a:br>
              <a:rPr lang="en-gb" sz="1100" dirty="0">
                <a:latin typeface="Century Gothic" panose="020B0502020202020204" pitchFamily="34" charset="0"/>
                <a:ea typeface="Century Gothic" panose="020B0502020202020204" pitchFamily="34" charset="0"/>
                <a:cs typeface="Century Gothic" panose="020B0502020202020204" pitchFamily="34" charset="0"/>
              </a:rPr>
            </a:br>
            <a:r>
              <a:rPr lang="en-gb" sz="1100" dirty="0">
                <a:latin typeface="Century Gothic" panose="020B0502020202020204" pitchFamily="34" charset="0"/>
                <a:ea typeface="Century Gothic" panose="020B0502020202020204" pitchFamily="34" charset="0"/>
                <a:cs typeface="Century Gothic" panose="020B0502020202020204" pitchFamily="34" charset="0"/>
              </a:rPr>
              <a:t>of the demographic and climatic challenges ahead. Through its mission to animate, regenerate and transform sites into new living places, for living better together, </a:t>
            </a:r>
            <a:r>
              <a:rPr lang="en-gb" sz="1100" dirty="0" err="1">
                <a:latin typeface="Century Gothic" panose="020B0502020202020204" pitchFamily="34" charset="0"/>
                <a:ea typeface="Century Gothic" panose="020B0502020202020204" pitchFamily="34" charset="0"/>
                <a:cs typeface="Century Gothic" panose="020B0502020202020204" pitchFamily="34" charset="0"/>
              </a:rPr>
              <a:t>Nhood</a:t>
            </a:r>
            <a:r>
              <a:rPr lang="en-gb" sz="1100" dirty="0">
                <a:latin typeface="Century Gothic" panose="020B0502020202020204" pitchFamily="34" charset="0"/>
                <a:ea typeface="Century Gothic" panose="020B0502020202020204" pitchFamily="34" charset="0"/>
                <a:cs typeface="Century Gothic" panose="020B0502020202020204" pitchFamily="34" charset="0"/>
              </a:rPr>
              <a:t> is committed to responsible action and expresses its desire to create useful, sustainable market value for and with the residents and the planet. </a:t>
            </a:r>
            <a:endParaRPr lang="fr-FR" sz="1100" dirty="0">
              <a:latin typeface="Century Gothic" panose="020B0502020202020204" pitchFamily="34" charset="0"/>
              <a:ea typeface="Times New Roman" panose="02020603050405020304" pitchFamily="18" charset="0"/>
            </a:endParaRPr>
          </a:p>
          <a:p>
            <a:pPr rtl="0">
              <a:lnSpc>
                <a:spcPct val="107000"/>
              </a:lnSpc>
            </a:pPr>
            <a:r>
              <a:rPr lang="en-gb" sz="1100" dirty="0">
                <a:latin typeface="Century Gothic" panose="020B0502020202020204" pitchFamily="34" charset="0"/>
                <a:ea typeface="Century Gothic" panose="020B0502020202020204" pitchFamily="34" charset="0"/>
                <a:cs typeface="Century Gothic" panose="020B0502020202020204" pitchFamily="34" charset="0"/>
              </a:rPr>
              <a:t> </a:t>
            </a:r>
            <a:endParaRPr lang="fr-FR" sz="1100" dirty="0">
              <a:latin typeface="Century Gothic" panose="020B0502020202020204" pitchFamily="34" charset="0"/>
              <a:ea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Century Gothic" panose="020B0502020202020204" pitchFamily="34" charset="0"/>
            </a:endParaRPr>
          </a:p>
        </p:txBody>
      </p:sp>
      <p:pic>
        <p:nvPicPr>
          <p:cNvPr id="6" name="Image 5">
            <a:extLst>
              <a:ext uri="{FF2B5EF4-FFF2-40B4-BE49-F238E27FC236}">
                <a16:creationId xmlns:a16="http://schemas.microsoft.com/office/drawing/2014/main" id="{9A120E9F-EE18-4B3B-BAAD-307095A2E6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8523" y="3441919"/>
            <a:ext cx="3540954" cy="1785813"/>
          </a:xfrm>
          <a:prstGeom prst="rect">
            <a:avLst/>
          </a:prstGeom>
        </p:spPr>
      </p:pic>
    </p:spTree>
    <p:extLst>
      <p:ext uri="{BB962C8B-B14F-4D97-AF65-F5344CB8AC3E}">
        <p14:creationId xmlns:p14="http://schemas.microsoft.com/office/powerpoint/2010/main" val="3325639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7A4C6369-4CE8-493A-939E-511683261602}"/>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8A8FAF7E-1ED4-4BF7-8FDE-51B56A79F9EA}"/>
              </a:ext>
            </a:extLst>
          </p:cNvPr>
          <p:cNvSpPr>
            <a:spLocks noGrp="1"/>
          </p:cNvSpPr>
          <p:nvPr>
            <p:ph type="sldNum" sz="quarter" idx="12"/>
          </p:nvPr>
        </p:nvSpPr>
        <p:spPr/>
        <p:txBody>
          <a:bodyPr rtlCol="0"/>
          <a:lstStyle/>
          <a:p>
            <a:pPr rtl="0"/>
            <a:fld id="{DAB08055-D449-4C37-A8C0-BFB161A8576B}" type="slidenum">
              <a:rPr lang="fr-FR" smtClean="0"/>
              <a:pPr/>
              <a:t>15</a:t>
            </a:fld>
            <a:endParaRPr lang="fr-FR" dirty="0"/>
          </a:p>
        </p:txBody>
      </p:sp>
      <p:sp>
        <p:nvSpPr>
          <p:cNvPr id="4" name="ZoneTexte 3">
            <a:extLst>
              <a:ext uri="{FF2B5EF4-FFF2-40B4-BE49-F238E27FC236}">
                <a16:creationId xmlns:a16="http://schemas.microsoft.com/office/drawing/2014/main" id="{558D51DC-C56E-43A1-9F5E-520A8DD464F1}"/>
              </a:ext>
            </a:extLst>
          </p:cNvPr>
          <p:cNvSpPr txBox="1"/>
          <p:nvPr/>
        </p:nvSpPr>
        <p:spPr>
          <a:xfrm>
            <a:off x="428413" y="422621"/>
            <a:ext cx="6092703" cy="830997"/>
          </a:xfrm>
          <a:prstGeom prst="rect">
            <a:avLst/>
          </a:prstGeom>
          <a:noFill/>
        </p:spPr>
        <p:txBody>
          <a:bodyPr wrap="square" rtlCol="0">
            <a:spAutoFit/>
          </a:bodyPr>
          <a:lstStyle/>
          <a:p>
            <a:pPr lvl="0" rtl="0"/>
            <a:r>
              <a:rPr lang="en-gb" sz="2400">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5. The organisation at Nhood,</a:t>
            </a:r>
          </a:p>
          <a:p>
            <a:pPr lvl="0" rtl="0"/>
            <a:r>
              <a:rPr lang="en-gb" sz="2400">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    a new mixed real estate operator </a:t>
            </a:r>
            <a:endParaRPr lang="fr-FR" sz="1800" u="none" strike="noStrike" dirty="0">
              <a:solidFill>
                <a:schemeClr val="bg1"/>
              </a:solidFill>
              <a:effectLst/>
              <a:latin typeface="Libel Suit Rg" panose="020B0608020202020204" pitchFamily="34" charset="0"/>
              <a:ea typeface="Times New Roman" panose="02020603050405020304" pitchFamily="18" charset="0"/>
            </a:endParaRPr>
          </a:p>
        </p:txBody>
      </p:sp>
      <p:sp>
        <p:nvSpPr>
          <p:cNvPr id="5" name="ZoneTexte 4">
            <a:extLst>
              <a:ext uri="{FF2B5EF4-FFF2-40B4-BE49-F238E27FC236}">
                <a16:creationId xmlns:a16="http://schemas.microsoft.com/office/drawing/2014/main" id="{5B80D2E9-93DD-4989-B74E-B92CF56B274D}"/>
              </a:ext>
            </a:extLst>
          </p:cNvPr>
          <p:cNvSpPr txBox="1"/>
          <p:nvPr/>
        </p:nvSpPr>
        <p:spPr>
          <a:xfrm>
            <a:off x="345206" y="1301245"/>
            <a:ext cx="6133274" cy="600164"/>
          </a:xfrm>
          <a:prstGeom prst="rect">
            <a:avLst/>
          </a:prstGeom>
          <a:noFill/>
        </p:spPr>
        <p:txBody>
          <a:bodyPr wrap="square" rtlCol="0">
            <a:spAutoFit/>
          </a:bodyPr>
          <a:lstStyle/>
          <a:p>
            <a:pPr algn="just" rtl="0"/>
            <a:r>
              <a:rPr lang="en-gb" sz="1100" b="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Nhood is supported by a board of directors chaired by Antoine Grolin. The company's general management is entrusted to Etienne Dupuy, supported by a management </a:t>
            </a:r>
            <a:br>
              <a:rPr lang="fr-FR" sz="11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br>
            <a:r>
              <a:rPr lang="en-gb" sz="1100" b="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committee and 10 country managing directors. </a:t>
            </a:r>
            <a:endParaRPr lang="fr-FR" sz="1100" b="1" dirty="0">
              <a:solidFill>
                <a:srgbClr val="000000"/>
              </a:solidFill>
              <a:effectLst/>
              <a:latin typeface="Century Gothic" panose="020B0502020202020204" pitchFamily="34" charset="0"/>
              <a:ea typeface="Times New Roman" panose="02020603050405020304" pitchFamily="18" charset="0"/>
            </a:endParaRPr>
          </a:p>
        </p:txBody>
      </p:sp>
      <p:pic>
        <p:nvPicPr>
          <p:cNvPr id="6" name="Image 5" descr="Une image contenant intérieur, plancher, bureau&#10;&#10;Description générée automatiquement">
            <a:extLst>
              <a:ext uri="{FF2B5EF4-FFF2-40B4-BE49-F238E27FC236}">
                <a16:creationId xmlns:a16="http://schemas.microsoft.com/office/drawing/2014/main" id="{3E408408-E8C5-4725-B23C-2C5A7A9BF9F7}"/>
              </a:ext>
            </a:extLst>
          </p:cNvPr>
          <p:cNvPicPr>
            <a:picLocks noChangeAspect="1"/>
          </p:cNvPicPr>
          <p:nvPr/>
        </p:nvPicPr>
        <p:blipFill rotWithShape="1">
          <a:blip r:embed="rId2">
            <a:extLst>
              <a:ext uri="{28A0092B-C50C-407E-A947-70E740481C1C}">
                <a14:useLocalDpi xmlns:a14="http://schemas.microsoft.com/office/drawing/2010/main" val="0"/>
              </a:ext>
            </a:extLst>
          </a:blip>
          <a:srcRect l="-547" t="56" r="-1165" b="66"/>
          <a:stretch/>
        </p:blipFill>
        <p:spPr>
          <a:xfrm>
            <a:off x="410737" y="2114734"/>
            <a:ext cx="6062147" cy="2167279"/>
          </a:xfrm>
          <a:prstGeom prst="rect">
            <a:avLst/>
          </a:prstGeom>
        </p:spPr>
      </p:pic>
      <p:pic>
        <p:nvPicPr>
          <p:cNvPr id="2050" name="Picture 2">
            <a:extLst>
              <a:ext uri="{FF2B5EF4-FFF2-40B4-BE49-F238E27FC236}">
                <a16:creationId xmlns:a16="http://schemas.microsoft.com/office/drawing/2014/main" id="{4EF1BD0E-F3B7-4609-BD31-9A3C03745D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563" y="5036710"/>
            <a:ext cx="863158" cy="863158"/>
          </a:xfrm>
          <a:prstGeom prst="rect">
            <a:avLst/>
          </a:prstGeom>
          <a:noFill/>
          <a:ln w="38100">
            <a:solidFill>
              <a:srgbClr val="73C69C"/>
            </a:solidFill>
          </a:ln>
          <a:extLst>
            <a:ext uri="{909E8E84-426E-40DD-AFC4-6F175D3DCCD1}">
              <a14:hiddenFill xmlns:a14="http://schemas.microsoft.com/office/drawing/2010/main">
                <a:solidFill>
                  <a:srgbClr val="FFFFFF"/>
                </a:solidFill>
              </a14:hiddenFill>
            </a:ext>
          </a:extLst>
        </p:spPr>
      </p:pic>
      <p:sp>
        <p:nvSpPr>
          <p:cNvPr id="13" name="ZoneTexte 12">
            <a:extLst>
              <a:ext uri="{FF2B5EF4-FFF2-40B4-BE49-F238E27FC236}">
                <a16:creationId xmlns:a16="http://schemas.microsoft.com/office/drawing/2014/main" id="{73A0DD19-3DA2-4A0D-A2B5-008D021720B6}"/>
              </a:ext>
            </a:extLst>
          </p:cNvPr>
          <p:cNvSpPr txBox="1"/>
          <p:nvPr/>
        </p:nvSpPr>
        <p:spPr>
          <a:xfrm>
            <a:off x="410737" y="4497459"/>
            <a:ext cx="5063924" cy="261610"/>
          </a:xfrm>
          <a:prstGeom prst="rect">
            <a:avLst/>
          </a:prstGeom>
          <a:noFill/>
        </p:spPr>
        <p:txBody>
          <a:bodyPr wrap="square" rtlCol="0">
            <a:spAutoFit/>
          </a:bodyPr>
          <a:lstStyle/>
          <a:p>
            <a:pPr algn="just" rtl="0"/>
            <a:r>
              <a:rPr lang="en-gb" sz="1100" b="1">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ABOUT THE NEW TEAM</a:t>
            </a:r>
            <a:r>
              <a:rPr lang="en-gb" sz="1100" b="1">
                <a:effectLst/>
                <a:latin typeface="Century Gothic" panose="020B0502020202020204" pitchFamily="34" charset="0"/>
                <a:ea typeface="Century Gothic" panose="020B0502020202020204" pitchFamily="34" charset="0"/>
                <a:cs typeface="Century Gothic" panose="020B0502020202020204" pitchFamily="34" charset="0"/>
              </a:rPr>
              <a:t> </a:t>
            </a:r>
            <a:endParaRPr lang="fr-FR" sz="1100" dirty="0">
              <a:effectLst/>
              <a:latin typeface="Century Gothic" panose="020B0502020202020204" pitchFamily="34" charset="0"/>
              <a:ea typeface="Times New Roman" panose="02020603050405020304" pitchFamily="18" charset="0"/>
            </a:endParaRPr>
          </a:p>
        </p:txBody>
      </p:sp>
      <p:pic>
        <p:nvPicPr>
          <p:cNvPr id="1026" name="Picture 2">
            <a:extLst>
              <a:ext uri="{FF2B5EF4-FFF2-40B4-BE49-F238E27FC236}">
                <a16:creationId xmlns:a16="http://schemas.microsoft.com/office/drawing/2014/main" id="{0A773CA5-A81E-4974-85D2-C84712A248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563" y="6436570"/>
            <a:ext cx="863158" cy="863158"/>
          </a:xfrm>
          <a:prstGeom prst="rect">
            <a:avLst/>
          </a:prstGeom>
          <a:noFill/>
          <a:ln w="38100">
            <a:solidFill>
              <a:srgbClr val="73C69C"/>
            </a:solidFill>
          </a:ln>
          <a:extLst>
            <a:ext uri="{909E8E84-426E-40DD-AFC4-6F175D3DCCD1}">
              <a14:hiddenFill xmlns:a14="http://schemas.microsoft.com/office/drawing/2010/main">
                <a:solidFill>
                  <a:srgbClr val="FFFFFF"/>
                </a:solidFill>
              </a14:hiddenFill>
            </a:ext>
          </a:extLst>
        </p:spPr>
      </p:pic>
      <p:sp>
        <p:nvSpPr>
          <p:cNvPr id="14" name="ZoneTexte 13">
            <a:extLst>
              <a:ext uri="{FF2B5EF4-FFF2-40B4-BE49-F238E27FC236}">
                <a16:creationId xmlns:a16="http://schemas.microsoft.com/office/drawing/2014/main" id="{8D79BC41-C3B6-4F2A-802E-E659B7E031C8}"/>
              </a:ext>
            </a:extLst>
          </p:cNvPr>
          <p:cNvSpPr txBox="1"/>
          <p:nvPr/>
        </p:nvSpPr>
        <p:spPr>
          <a:xfrm>
            <a:off x="1495224" y="6327198"/>
            <a:ext cx="5025892" cy="1384995"/>
          </a:xfrm>
          <a:prstGeom prst="rect">
            <a:avLst/>
          </a:prstGeom>
          <a:noFill/>
        </p:spPr>
        <p:txBody>
          <a:bodyPr wrap="square" rtlCol="0">
            <a:spAutoFit/>
          </a:bodyPr>
          <a:lstStyle/>
          <a:p>
            <a:pPr algn="just" rtl="0"/>
            <a:r>
              <a:rPr lang="en-gb" sz="1050" b="1" dirty="0">
                <a:effectLst/>
                <a:latin typeface="Century Gothic" panose="020B0502020202020204" pitchFamily="34" charset="0"/>
                <a:ea typeface="Calibri Light" panose="020F0302020204030204" pitchFamily="34" charset="0"/>
                <a:cs typeface="Calibri Light" panose="020F0302020204030204" pitchFamily="34" charset="0"/>
              </a:rPr>
              <a:t>Stéphane </a:t>
            </a:r>
            <a:r>
              <a:rPr lang="en-gb" sz="1050" b="1" dirty="0" err="1">
                <a:effectLst/>
                <a:latin typeface="Century Gothic" panose="020B0502020202020204" pitchFamily="34" charset="0"/>
                <a:ea typeface="Calibri Light" panose="020F0302020204030204" pitchFamily="34" charset="0"/>
                <a:cs typeface="Calibri Light" panose="020F0302020204030204" pitchFamily="34" charset="0"/>
              </a:rPr>
              <a:t>Leverger</a:t>
            </a:r>
            <a:r>
              <a:rPr lang="en-gb" sz="1050" b="1" dirty="0">
                <a:latin typeface="Century Gothic" panose="020B0502020202020204" pitchFamily="34" charset="0"/>
                <a:ea typeface="Calibri Light" panose="020F0302020204030204" pitchFamily="34" charset="0"/>
                <a:cs typeface="Calibri Light" panose="020F0302020204030204" pitchFamily="34" charset="0"/>
              </a:rPr>
              <a:t> </a:t>
            </a:r>
            <a:r>
              <a:rPr lang="en-gb" sz="1050" dirty="0">
                <a:latin typeface="Century Gothic" panose="020B0502020202020204" pitchFamily="34" charset="0"/>
                <a:ea typeface="Calibri Light" panose="020F0302020204030204" pitchFamily="34" charset="0"/>
                <a:cs typeface="Calibri Light" panose="020F0302020204030204" pitchFamily="34" charset="0"/>
              </a:rPr>
              <a:t>is</a:t>
            </a:r>
            <a:r>
              <a:rPr lang="en-gb" sz="1050" dirty="0">
                <a:effectLst/>
                <a:latin typeface="Century Gothic" panose="020B0502020202020204" pitchFamily="34" charset="0"/>
                <a:ea typeface="Calibri Light" panose="020F0302020204030204" pitchFamily="34" charset="0"/>
                <a:cs typeface="Calibri Light" panose="020F0302020204030204" pitchFamily="34" charset="0"/>
              </a:rPr>
              <a:t> Secretary General. A graduate from ESC Bretagne </a:t>
            </a:r>
            <a:br>
              <a:rPr lang="fr-FR" sz="1050" dirty="0">
                <a:effectLst/>
                <a:latin typeface="Century Gothic" panose="020B0502020202020204" pitchFamily="34" charset="0"/>
                <a:ea typeface="Calibri Light" panose="020F0302020204030204" pitchFamily="34" charset="0"/>
                <a:cs typeface="Calibri Light" panose="020F0302020204030204" pitchFamily="34" charset="0"/>
              </a:rPr>
            </a:br>
            <a:r>
              <a:rPr lang="en-gb" sz="1050" dirty="0">
                <a:effectLst/>
                <a:latin typeface="Century Gothic" panose="020B0502020202020204" pitchFamily="34" charset="0"/>
                <a:ea typeface="Calibri Light" panose="020F0302020204030204" pitchFamily="34" charset="0"/>
                <a:cs typeface="Calibri Light" panose="020F0302020204030204" pitchFamily="34" charset="0"/>
              </a:rPr>
              <a:t>and with an Executive MBA from EDHEC Business School. Stéphane, 48, began his career as a commercial attaché at the French Embassy in New Zealand before joining Auchan </a:t>
            </a:r>
            <a:r>
              <a:rPr lang="en-gb" sz="1050" dirty="0" err="1">
                <a:effectLst/>
                <a:latin typeface="Century Gothic" panose="020B0502020202020204" pitchFamily="34" charset="0"/>
                <a:ea typeface="Calibri Light" panose="020F0302020204030204" pitchFamily="34" charset="0"/>
                <a:cs typeface="Calibri Light" panose="020F0302020204030204" pitchFamily="34" charset="0"/>
              </a:rPr>
              <a:t>Bagnolet</a:t>
            </a:r>
            <a:r>
              <a:rPr lang="en-gb" sz="1050" dirty="0">
                <a:effectLst/>
                <a:latin typeface="Century Gothic" panose="020B0502020202020204" pitchFamily="34" charset="0"/>
                <a:ea typeface="Calibri Light" panose="020F0302020204030204" pitchFamily="34" charset="0"/>
                <a:cs typeface="Calibri Light" panose="020F0302020204030204" pitchFamily="34" charset="0"/>
              </a:rPr>
              <a:t> in 1996. In 2003, he joined AUCHAN China to open </a:t>
            </a:r>
            <a:r>
              <a:rPr lang="fr-FR" sz="1050" dirty="0" err="1">
                <a:latin typeface="Century Gothic" panose="020B0502020202020204" pitchFamily="34" charset="0"/>
                <a:ea typeface="Calibri Light" panose="020F0302020204030204" pitchFamily="34" charset="0"/>
                <a:cs typeface="Calibri Light" panose="020F0302020204030204" pitchFamily="34" charset="0"/>
              </a:rPr>
              <a:t>t</a:t>
            </a:r>
            <a:r>
              <a:rPr lang="en-gb" sz="1050" dirty="0" err="1">
                <a:effectLst/>
                <a:latin typeface="Century Gothic" panose="020B0502020202020204" pitchFamily="34" charset="0"/>
                <a:ea typeface="Calibri Light" panose="020F0302020204030204" pitchFamily="34" charset="0"/>
                <a:cs typeface="Calibri Light" panose="020F0302020204030204" pitchFamily="34" charset="0"/>
              </a:rPr>
              <a:t>hree</a:t>
            </a:r>
            <a:r>
              <a:rPr lang="en-gb" sz="1050" dirty="0">
                <a:effectLst/>
                <a:latin typeface="Century Gothic" panose="020B0502020202020204" pitchFamily="34" charset="0"/>
                <a:ea typeface="Calibri Light" panose="020F0302020204030204" pitchFamily="34" charset="0"/>
                <a:cs typeface="Calibri Light" panose="020F0302020204030204" pitchFamily="34" charset="0"/>
              </a:rPr>
              <a:t> hypermarkets in the provinces as Store Manager. In 2010, he took charge of the Investment and Asset Management Division of </a:t>
            </a:r>
            <a:r>
              <a:rPr lang="en-gb" sz="1050" dirty="0" err="1">
                <a:effectLst/>
                <a:latin typeface="Century Gothic" panose="020B0502020202020204" pitchFamily="34" charset="0"/>
                <a:ea typeface="Calibri Light" panose="020F0302020204030204" pitchFamily="34" charset="0"/>
                <a:cs typeface="Calibri Light" panose="020F0302020204030204" pitchFamily="34" charset="0"/>
              </a:rPr>
              <a:t>Immochan</a:t>
            </a:r>
            <a:r>
              <a:rPr lang="en-gb" sz="1050" dirty="0">
                <a:effectLst/>
                <a:latin typeface="Century Gothic" panose="020B0502020202020204" pitchFamily="34" charset="0"/>
                <a:ea typeface="Calibri Light" panose="020F0302020204030204" pitchFamily="34" charset="0"/>
                <a:cs typeface="Calibri Light" panose="020F0302020204030204" pitchFamily="34" charset="0"/>
              </a:rPr>
              <a:t>. In 2016, Stéphane became Director of Strategic Development and International Partnerships for Auchan Retail. </a:t>
            </a:r>
            <a:endParaRPr lang="fr-FR" sz="1050" dirty="0"/>
          </a:p>
        </p:txBody>
      </p:sp>
      <p:sp>
        <p:nvSpPr>
          <p:cNvPr id="15" name="ZoneTexte 14">
            <a:extLst>
              <a:ext uri="{FF2B5EF4-FFF2-40B4-BE49-F238E27FC236}">
                <a16:creationId xmlns:a16="http://schemas.microsoft.com/office/drawing/2014/main" id="{990BF18B-BDC6-49B2-A671-40A9FA47503E}"/>
              </a:ext>
            </a:extLst>
          </p:cNvPr>
          <p:cNvSpPr txBox="1"/>
          <p:nvPr/>
        </p:nvSpPr>
        <p:spPr>
          <a:xfrm>
            <a:off x="1495224" y="4931109"/>
            <a:ext cx="5025892" cy="1223412"/>
          </a:xfrm>
          <a:prstGeom prst="rect">
            <a:avLst/>
          </a:prstGeom>
          <a:noFill/>
        </p:spPr>
        <p:txBody>
          <a:bodyPr wrap="square" rtlCol="0">
            <a:spAutoFit/>
          </a:bodyPr>
          <a:lstStyle/>
          <a:p>
            <a:pPr algn="just" rtl="0"/>
            <a:r>
              <a:rPr lang="en-gb" sz="105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Antoine Grolin </a:t>
            </a:r>
            <a:r>
              <a:rPr lang="en-gb"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is Chairman of </a:t>
            </a:r>
            <a:r>
              <a:rPr lang="en-gb" sz="105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Nhood's</a:t>
            </a:r>
            <a:r>
              <a:rPr lang="en-gb"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Board of Directors.  An expert in real estate and urban development issues, Antoine began his career with the international group Bouygues Construction. He was head of the </a:t>
            </a:r>
            <a:r>
              <a:rPr lang="en-gb" sz="105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Projex</a:t>
            </a:r>
            <a:r>
              <a:rPr lang="en-gb"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 </a:t>
            </a:r>
            <a:r>
              <a:rPr lang="en-gb"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Group, which he joined in 2003 and where he became Managing Director. In 2017, Antoine founded NODI, a company dedicated to converting urban areas into mixed living places within the AFM federation of autonomous companies.</a:t>
            </a:r>
            <a:endParaRPr lang="fr-FR" sz="1050" dirty="0">
              <a:effectLst/>
              <a:latin typeface="Century Gothic" panose="020B0502020202020204" pitchFamily="34" charset="0"/>
              <a:ea typeface="Times New Roman" panose="02020603050405020304" pitchFamily="18" charset="0"/>
            </a:endParaRPr>
          </a:p>
        </p:txBody>
      </p:sp>
    </p:spTree>
    <p:extLst>
      <p:ext uri="{BB962C8B-B14F-4D97-AF65-F5344CB8AC3E}">
        <p14:creationId xmlns:p14="http://schemas.microsoft.com/office/powerpoint/2010/main" val="3188871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C8A7F06D-7C1B-426A-8F05-F294A44AB91B}"/>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4A958B7F-7BF1-4B1F-82FB-7450A7BF55D1}"/>
              </a:ext>
            </a:extLst>
          </p:cNvPr>
          <p:cNvSpPr>
            <a:spLocks noGrp="1"/>
          </p:cNvSpPr>
          <p:nvPr>
            <p:ph type="sldNum" sz="quarter" idx="12"/>
          </p:nvPr>
        </p:nvSpPr>
        <p:spPr/>
        <p:txBody>
          <a:bodyPr rtlCol="0"/>
          <a:lstStyle/>
          <a:p>
            <a:pPr rtl="0"/>
            <a:fld id="{DAB08055-D449-4C37-A8C0-BFB161A8576B}" type="slidenum">
              <a:rPr lang="fr-FR" smtClean="0"/>
              <a:pPr/>
              <a:t>16</a:t>
            </a:fld>
            <a:endParaRPr lang="fr-FR" dirty="0"/>
          </a:p>
        </p:txBody>
      </p:sp>
      <p:sp>
        <p:nvSpPr>
          <p:cNvPr id="7" name="ZoneTexte 6">
            <a:extLst>
              <a:ext uri="{FF2B5EF4-FFF2-40B4-BE49-F238E27FC236}">
                <a16:creationId xmlns:a16="http://schemas.microsoft.com/office/drawing/2014/main" id="{DA714564-D6D3-4206-B7AF-37153237F4D2}"/>
              </a:ext>
            </a:extLst>
          </p:cNvPr>
          <p:cNvSpPr txBox="1"/>
          <p:nvPr/>
        </p:nvSpPr>
        <p:spPr>
          <a:xfrm>
            <a:off x="1579884" y="4780267"/>
            <a:ext cx="4941232" cy="2192908"/>
          </a:xfrm>
          <a:prstGeom prst="rect">
            <a:avLst/>
          </a:prstGeom>
          <a:noFill/>
        </p:spPr>
        <p:txBody>
          <a:bodyPr wrap="square" rtlCol="0">
            <a:spAutoFit/>
          </a:bodyPr>
          <a:lstStyle/>
          <a:p>
            <a:pPr algn="just" rtl="0"/>
            <a:r>
              <a:rPr lang="en-gb" sz="1050" b="1">
                <a:effectLst/>
                <a:latin typeface="Century Gothic" panose="020B0502020202020204" pitchFamily="34" charset="0"/>
                <a:ea typeface="Century Gothic" panose="020B0502020202020204" pitchFamily="34" charset="0"/>
                <a:cs typeface="Century Gothic" panose="020B0502020202020204" pitchFamily="34" charset="0"/>
              </a:rPr>
              <a:t>Laetitia George</a:t>
            </a:r>
            <a:r>
              <a:rPr lang="en-gb" sz="1050">
                <a:effectLst/>
                <a:latin typeface="Century Gothic" panose="020B0502020202020204" pitchFamily="34" charset="0"/>
                <a:ea typeface="Century Gothic" panose="020B0502020202020204" pitchFamily="34" charset="0"/>
                <a:cs typeface="Century Gothic" panose="020B0502020202020204" pitchFamily="34" charset="0"/>
              </a:rPr>
              <a:t>, Head of Portfolio at Nhood, is a civil &amp; urban planning engineer (INSA Lyon), with a degree in Market Finance from IAE de Paris - University Paris 1 Panthéon-Sorbonne and a Master's degree in Urban Environment &amp; Service Management from ESSEC. Laetitia began her career in 1997, joining Arthur Andersen in their real estate valuation team. In 2000, she joined OGIC as a programme manager, then in 2003, Kaufman&amp;Broad as Director of Housing Operations (Paris and Hauts-de-Seine). In 2007, she joined CBRE Global Investors France as Director of the Asset Management Bureau. Laetitia joined Groupama Immobilier as Head of Tertiary Asset Management in 2014, where she supervised the implementation of all business plans for tertiary assets and disposals. Laetitia joined the company in 2021.</a:t>
            </a:r>
            <a:endParaRPr lang="fr-FR" sz="1050" dirty="0">
              <a:effectLst/>
              <a:latin typeface="Century Gothic" panose="020B0502020202020204" pitchFamily="34" charset="0"/>
              <a:ea typeface="Times New Roman" panose="02020603050405020304" pitchFamily="18" charset="0"/>
            </a:endParaRPr>
          </a:p>
        </p:txBody>
      </p:sp>
      <p:sp>
        <p:nvSpPr>
          <p:cNvPr id="8" name="ZoneTexte 7">
            <a:extLst>
              <a:ext uri="{FF2B5EF4-FFF2-40B4-BE49-F238E27FC236}">
                <a16:creationId xmlns:a16="http://schemas.microsoft.com/office/drawing/2014/main" id="{0D08D3DA-E8EE-4484-972C-73D19A92E084}"/>
              </a:ext>
            </a:extLst>
          </p:cNvPr>
          <p:cNvSpPr txBox="1"/>
          <p:nvPr/>
        </p:nvSpPr>
        <p:spPr>
          <a:xfrm>
            <a:off x="1579884" y="7008337"/>
            <a:ext cx="4941232" cy="1223412"/>
          </a:xfrm>
          <a:prstGeom prst="rect">
            <a:avLst/>
          </a:prstGeom>
          <a:noFill/>
        </p:spPr>
        <p:txBody>
          <a:bodyPr wrap="square" rtlCol="0">
            <a:spAutoFit/>
          </a:bodyPr>
          <a:lstStyle/>
          <a:p>
            <a:pPr algn="just" rtl="0"/>
            <a:r>
              <a:rPr lang="en-gb" sz="1050" b="1" dirty="0">
                <a:latin typeface="Century Gothic" panose="020B0502020202020204" pitchFamily="34" charset="0"/>
              </a:rPr>
              <a:t>Audrey </a:t>
            </a:r>
            <a:r>
              <a:rPr lang="en-gb" sz="1050" b="1" dirty="0" err="1">
                <a:latin typeface="Century Gothic" panose="020B0502020202020204" pitchFamily="34" charset="0"/>
              </a:rPr>
              <a:t>Delavault</a:t>
            </a:r>
            <a:r>
              <a:rPr lang="en-gb" sz="1050" dirty="0">
                <a:latin typeface="Century Gothic" panose="020B0502020202020204" pitchFamily="34" charset="0"/>
              </a:rPr>
              <a:t>, Head of Brand and Communications, began her career in 2000 after studying Art History and </a:t>
            </a:r>
            <a:r>
              <a:rPr lang="en-gb" sz="1050" dirty="0" err="1">
                <a:latin typeface="Century Gothic" panose="020B0502020202020204" pitchFamily="34" charset="0"/>
              </a:rPr>
              <a:t>Archeology</a:t>
            </a:r>
            <a:r>
              <a:rPr lang="en-gb" sz="1050" dirty="0">
                <a:latin typeface="Century Gothic" panose="020B0502020202020204" pitchFamily="34" charset="0"/>
              </a:rPr>
              <a:t> at Paris IV Sorbonne and Ecole du Louvre. After 18 years in communication agencies (Havas, Publicis, GL Events and </a:t>
            </a:r>
            <a:r>
              <a:rPr lang="en-gb" sz="1050" dirty="0" err="1">
                <a:latin typeface="Century Gothic" panose="020B0502020202020204" pitchFamily="34" charset="0"/>
              </a:rPr>
              <a:t>Êtreme</a:t>
            </a:r>
            <a:r>
              <a:rPr lang="en-gb" sz="1050" dirty="0">
                <a:latin typeface="Century Gothic" panose="020B0502020202020204" pitchFamily="34" charset="0"/>
              </a:rPr>
              <a:t>) for car manufacturers, retailers and design companies, she worked on global communication issues and as part of company and brand launches. Audrey joined </a:t>
            </a:r>
            <a:r>
              <a:rPr lang="en-gb" sz="1050" dirty="0" err="1">
                <a:latin typeface="Century Gothic" panose="020B0502020202020204" pitchFamily="34" charset="0"/>
              </a:rPr>
              <a:t>Ceetrus</a:t>
            </a:r>
            <a:r>
              <a:rPr lang="en-gb" sz="1050" dirty="0">
                <a:latin typeface="Century Gothic" panose="020B0502020202020204" pitchFamily="34" charset="0"/>
              </a:rPr>
              <a:t> in 2018 and accompanied the creation and launch of </a:t>
            </a:r>
            <a:r>
              <a:rPr lang="en-gb" sz="1050" dirty="0" err="1">
                <a:latin typeface="Century Gothic" panose="020B0502020202020204" pitchFamily="34" charset="0"/>
              </a:rPr>
              <a:t>Nhood</a:t>
            </a:r>
            <a:r>
              <a:rPr lang="en-gb" sz="1050" dirty="0">
                <a:latin typeface="Century Gothic" panose="020B0502020202020204" pitchFamily="34" charset="0"/>
              </a:rPr>
              <a:t>. </a:t>
            </a:r>
          </a:p>
        </p:txBody>
      </p:sp>
      <p:sp>
        <p:nvSpPr>
          <p:cNvPr id="9" name="ZoneTexte 8">
            <a:extLst>
              <a:ext uri="{FF2B5EF4-FFF2-40B4-BE49-F238E27FC236}">
                <a16:creationId xmlns:a16="http://schemas.microsoft.com/office/drawing/2014/main" id="{C65C0EA8-CA45-44B1-9FBD-43FF35DB15E8}"/>
              </a:ext>
            </a:extLst>
          </p:cNvPr>
          <p:cNvSpPr txBox="1"/>
          <p:nvPr/>
        </p:nvSpPr>
        <p:spPr>
          <a:xfrm>
            <a:off x="421105" y="501030"/>
            <a:ext cx="5902203" cy="261610"/>
          </a:xfrm>
          <a:prstGeom prst="rect">
            <a:avLst/>
          </a:prstGeom>
          <a:noFill/>
        </p:spPr>
        <p:txBody>
          <a:bodyPr wrap="square" rtlCol="0">
            <a:spAutoFit/>
          </a:bodyPr>
          <a:lstStyle/>
          <a:p>
            <a:pPr rtl="0"/>
            <a:r>
              <a:rPr lang="en-gb" sz="1100" b="1">
                <a:solidFill>
                  <a:srgbClr val="128737"/>
                </a:solidFill>
                <a:latin typeface="Century Gothic" panose="020B0502020202020204" pitchFamily="34" charset="0"/>
              </a:rPr>
              <a:t>ETIENNE DUPUY AND HIS MANAGEMENT COMMITTEE</a:t>
            </a:r>
          </a:p>
        </p:txBody>
      </p:sp>
      <p:sp>
        <p:nvSpPr>
          <p:cNvPr id="12" name="ZoneTexte 11">
            <a:extLst>
              <a:ext uri="{FF2B5EF4-FFF2-40B4-BE49-F238E27FC236}">
                <a16:creationId xmlns:a16="http://schemas.microsoft.com/office/drawing/2014/main" id="{D3E9CCE9-FB00-4852-B7F9-F329606CF941}"/>
              </a:ext>
            </a:extLst>
          </p:cNvPr>
          <p:cNvSpPr txBox="1"/>
          <p:nvPr/>
        </p:nvSpPr>
        <p:spPr>
          <a:xfrm>
            <a:off x="1579884" y="3036945"/>
            <a:ext cx="4941232" cy="1708160"/>
          </a:xfrm>
          <a:prstGeom prst="rect">
            <a:avLst/>
          </a:prstGeom>
          <a:noFill/>
        </p:spPr>
        <p:txBody>
          <a:bodyPr wrap="square" rtlCol="0">
            <a:spAutoFit/>
          </a:bodyPr>
          <a:lstStyle/>
          <a:p>
            <a:pPr algn="just" rtl="0"/>
            <a:r>
              <a:rPr lang="en-gb" sz="1050" b="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Benoît Chang,</a:t>
            </a:r>
            <a:r>
              <a:rPr lang="en-gb" sz="105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a:t>
            </a:r>
            <a:r>
              <a:rPr lang="en-gb" sz="1050">
                <a:solidFill>
                  <a:srgbClr val="000000"/>
                </a:solidFill>
                <a:latin typeface="Century Gothic" panose="020B0502020202020204" pitchFamily="34" charset="0"/>
              </a:rPr>
              <a:t>Finance &amp; Performance</a:t>
            </a:r>
            <a:r>
              <a:rPr lang="en-gb" sz="105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Director at Nhood, is a graduate of ESCP Europe. Benoit began his career at CEGELEC where he held various positions abroad (Brazil and Indonesia) and in France in financial roles. He then worked for two years on the development of an IT start-up in Paris before joining the Auchan group in 2004 as Chief Financial Officer and then Director of Risks and Forecasting at ONEY bank in Portugal. In 2009, Benoît became Chief Financial Officer at Ceetrus France, in charge of asset and investment strategy. </a:t>
            </a:r>
            <a:endParaRPr lang="fr-FR" sz="1050" dirty="0">
              <a:effectLst/>
              <a:latin typeface="Century Gothic" panose="020B0502020202020204" pitchFamily="34" charset="0"/>
              <a:ea typeface="Times New Roman" panose="02020603050405020304" pitchFamily="18" charset="0"/>
            </a:endParaRPr>
          </a:p>
        </p:txBody>
      </p:sp>
      <p:pic>
        <p:nvPicPr>
          <p:cNvPr id="1026" name="Picture 2">
            <a:extLst>
              <a:ext uri="{FF2B5EF4-FFF2-40B4-BE49-F238E27FC236}">
                <a16:creationId xmlns:a16="http://schemas.microsoft.com/office/drawing/2014/main" id="{6817ABF1-8C79-4C54-BC09-217C4EFE25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641" y="4867485"/>
            <a:ext cx="863158" cy="863158"/>
          </a:xfrm>
          <a:prstGeom prst="rect">
            <a:avLst/>
          </a:prstGeom>
          <a:noFill/>
          <a:ln w="38100">
            <a:solidFill>
              <a:srgbClr val="73C69C"/>
            </a:solidFill>
          </a:ln>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91F5A5C2-798F-45D8-8501-4251774F62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641" y="7113005"/>
            <a:ext cx="863158" cy="863158"/>
          </a:xfrm>
          <a:prstGeom prst="rect">
            <a:avLst/>
          </a:prstGeom>
          <a:noFill/>
          <a:ln w="38100">
            <a:solidFill>
              <a:srgbClr val="73C69C"/>
            </a:solidFill>
          </a:ln>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D43D3948-3943-4725-9A2E-EC4D43CFFD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6641" y="3116930"/>
            <a:ext cx="863158" cy="863158"/>
          </a:xfrm>
          <a:prstGeom prst="rect">
            <a:avLst/>
          </a:prstGeom>
          <a:noFill/>
          <a:ln w="38100">
            <a:solidFill>
              <a:srgbClr val="73C69C"/>
            </a:solidFill>
          </a:ln>
          <a:extLst>
            <a:ext uri="{909E8E84-426E-40DD-AFC4-6F175D3DCCD1}">
              <a14:hiddenFill xmlns:a14="http://schemas.microsoft.com/office/drawing/2010/main">
                <a:solidFill>
                  <a:srgbClr val="FFFFFF"/>
                </a:solidFill>
              </a14:hiddenFill>
            </a:ext>
          </a:extLst>
        </p:spPr>
      </p:pic>
      <p:pic>
        <p:nvPicPr>
          <p:cNvPr id="11" name="Picture 4">
            <a:extLst>
              <a:ext uri="{FF2B5EF4-FFF2-40B4-BE49-F238E27FC236}">
                <a16:creationId xmlns:a16="http://schemas.microsoft.com/office/drawing/2014/main" id="{518B2C9F-9528-4EA2-9683-A436CB590DA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6641" y="934795"/>
            <a:ext cx="863159" cy="863159"/>
          </a:xfrm>
          <a:prstGeom prst="rect">
            <a:avLst/>
          </a:prstGeom>
          <a:noFill/>
          <a:ln w="38100">
            <a:solidFill>
              <a:srgbClr val="73C69C"/>
            </a:solidFill>
          </a:ln>
          <a:extLst>
            <a:ext uri="{909E8E84-426E-40DD-AFC4-6F175D3DCCD1}">
              <a14:hiddenFill xmlns:a14="http://schemas.microsoft.com/office/drawing/2010/main">
                <a:solidFill>
                  <a:srgbClr val="FFFFFF"/>
                </a:solidFill>
              </a14:hiddenFill>
            </a:ext>
          </a:extLst>
        </p:spPr>
      </p:pic>
      <p:sp>
        <p:nvSpPr>
          <p:cNvPr id="13" name="ZoneTexte 12">
            <a:extLst>
              <a:ext uri="{FF2B5EF4-FFF2-40B4-BE49-F238E27FC236}">
                <a16:creationId xmlns:a16="http://schemas.microsoft.com/office/drawing/2014/main" id="{D13866D5-8D58-46DE-9E55-0EE476CBDDC6}"/>
              </a:ext>
            </a:extLst>
          </p:cNvPr>
          <p:cNvSpPr txBox="1"/>
          <p:nvPr/>
        </p:nvSpPr>
        <p:spPr>
          <a:xfrm>
            <a:off x="1579883" y="828895"/>
            <a:ext cx="4941233" cy="2192908"/>
          </a:xfrm>
          <a:prstGeom prst="rect">
            <a:avLst/>
          </a:prstGeom>
          <a:noFill/>
        </p:spPr>
        <p:txBody>
          <a:bodyPr wrap="square" rtlCol="0">
            <a:spAutoFit/>
          </a:bodyPr>
          <a:lstStyle/>
          <a:p>
            <a:pPr algn="just" rtl="0"/>
            <a:r>
              <a:rPr lang="en-gb" sz="1050" b="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Etienne Dupuy</a:t>
            </a:r>
            <a:r>
              <a:rPr lang="en-gb" sz="105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is the CEO of Nhood. He has developed dual expertise in finance and real estate in France and internationally, most recently at Invesco, a global asset management company. Previously, Etienne managed the institutional fund management business at BNP Paribas Real Estate Investment Services for five years. From 1999 to 2008, he held several positions in asset management and fund management at Axa REIM, covering the various European real estate markets (retail, logistics, hotels, offices, etc.). A graduate of Essec (MUES, Real Estate Chair, Masters in Urban Geography, Finance), Etienne has also worked as a consultant in urban development, notably for the EPF Nord Pas de Calais and the Bordeaux Chamber of Commerce and Industry, and worked for two years for Archon Group as a real estate analyst.</a:t>
            </a:r>
            <a:r>
              <a:rPr lang="en-gb" sz="1050">
                <a:effectLst/>
                <a:highlight>
                  <a:srgbClr val="FFFF00"/>
                </a:highlight>
                <a:latin typeface="Century Gothic" panose="020B0502020202020204" pitchFamily="34" charset="0"/>
                <a:ea typeface="Century Gothic" panose="020B0502020202020204" pitchFamily="34" charset="0"/>
                <a:cs typeface="Century Gothic" panose="020B0502020202020204" pitchFamily="34" charset="0"/>
              </a:rPr>
              <a:t> </a:t>
            </a:r>
            <a:endParaRPr lang="fr-FR" sz="1050" dirty="0">
              <a:effectLst/>
              <a:latin typeface="Century Gothic" panose="020B0502020202020204" pitchFamily="34" charset="0"/>
              <a:ea typeface="Times New Roman" panose="02020603050405020304" pitchFamily="18" charset="0"/>
            </a:endParaRPr>
          </a:p>
        </p:txBody>
      </p:sp>
    </p:spTree>
    <p:extLst>
      <p:ext uri="{BB962C8B-B14F-4D97-AF65-F5344CB8AC3E}">
        <p14:creationId xmlns:p14="http://schemas.microsoft.com/office/powerpoint/2010/main" val="2967888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19DA683B-8837-48B7-A1C8-7234A4229E98}"/>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1ACD9501-C104-4DE1-BC29-BE864D3A1FF6}"/>
              </a:ext>
            </a:extLst>
          </p:cNvPr>
          <p:cNvSpPr>
            <a:spLocks noGrp="1"/>
          </p:cNvSpPr>
          <p:nvPr>
            <p:ph type="sldNum" sz="quarter" idx="12"/>
          </p:nvPr>
        </p:nvSpPr>
        <p:spPr/>
        <p:txBody>
          <a:bodyPr rtlCol="0"/>
          <a:lstStyle/>
          <a:p>
            <a:pPr rtl="0"/>
            <a:fld id="{DAB08055-D449-4C37-A8C0-BFB161A8576B}" type="slidenum">
              <a:rPr lang="fr-FR" smtClean="0"/>
              <a:pPr/>
              <a:t>17</a:t>
            </a:fld>
            <a:endParaRPr lang="fr-FR" dirty="0"/>
          </a:p>
        </p:txBody>
      </p:sp>
      <p:sp>
        <p:nvSpPr>
          <p:cNvPr id="7" name="ZoneTexte 6">
            <a:extLst>
              <a:ext uri="{FF2B5EF4-FFF2-40B4-BE49-F238E27FC236}">
                <a16:creationId xmlns:a16="http://schemas.microsoft.com/office/drawing/2014/main" id="{0C59D58C-0B08-4784-B44D-52A36B140CA4}"/>
              </a:ext>
            </a:extLst>
          </p:cNvPr>
          <p:cNvSpPr txBox="1"/>
          <p:nvPr/>
        </p:nvSpPr>
        <p:spPr>
          <a:xfrm>
            <a:off x="1027365" y="7626762"/>
            <a:ext cx="5404039" cy="723275"/>
          </a:xfrm>
          <a:prstGeom prst="rect">
            <a:avLst/>
          </a:prstGeom>
          <a:noFill/>
        </p:spPr>
        <p:txBody>
          <a:bodyPr wrap="square" rtlCol="0">
            <a:spAutoFit/>
          </a:bodyPr>
          <a:lstStyle/>
          <a:p>
            <a:pPr algn="just" rtl="0"/>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Ada </a:t>
            </a:r>
            <a:r>
              <a:rPr lang="en-gb" sz="900" b="1"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Walentek</a:t>
            </a:r>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Managing Director Poland</a:t>
            </a:r>
            <a:endParaRPr lang="fr-FR" sz="900" dirty="0">
              <a:effectLst/>
              <a:latin typeface="Century Gothic" panose="020B0502020202020204" pitchFamily="34" charset="0"/>
              <a:ea typeface="Times New Roman" panose="02020603050405020304" pitchFamily="18" charset="0"/>
            </a:endParaRPr>
          </a:p>
          <a:p>
            <a:pPr algn="just" rtl="0"/>
            <a:r>
              <a:rPr lang="en-gb" sz="800" dirty="0">
                <a:solidFill>
                  <a:srgbClr val="000000"/>
                </a:solidFill>
                <a:latin typeface="Century Gothic" panose="020B0502020202020204" pitchFamily="34" charset="0"/>
              </a:rPr>
              <a:t>With a Master's degree in Cultural Studies, specialising in Media, and a licence for real estate brokerage and for political marketing, Ada has been working on the Polish real estate market in commercialisation for 20 years. She has worked at Plaza </a:t>
            </a:r>
            <a:r>
              <a:rPr lang="en-gb" sz="800" dirty="0" err="1">
                <a:solidFill>
                  <a:srgbClr val="000000"/>
                </a:solidFill>
                <a:latin typeface="Century Gothic" panose="020B0502020202020204" pitchFamily="34" charset="0"/>
              </a:rPr>
              <a:t>Centers</a:t>
            </a:r>
            <a:r>
              <a:rPr lang="en-gb" sz="800" dirty="0">
                <a:solidFill>
                  <a:srgbClr val="000000"/>
                </a:solidFill>
                <a:latin typeface="Century Gothic" panose="020B0502020202020204" pitchFamily="34" charset="0"/>
              </a:rPr>
              <a:t>, </a:t>
            </a:r>
            <a:r>
              <a:rPr lang="en-gb" sz="800" dirty="0" err="1">
                <a:solidFill>
                  <a:srgbClr val="000000"/>
                </a:solidFill>
                <a:latin typeface="Century Gothic" panose="020B0502020202020204" pitchFamily="34" charset="0"/>
              </a:rPr>
              <a:t>Neinver</a:t>
            </a:r>
            <a:r>
              <a:rPr lang="en-gb" sz="800" dirty="0">
                <a:solidFill>
                  <a:srgbClr val="000000"/>
                </a:solidFill>
                <a:latin typeface="Century Gothic" panose="020B0502020202020204" pitchFamily="34" charset="0"/>
              </a:rPr>
              <a:t> and </a:t>
            </a:r>
            <a:r>
              <a:rPr lang="en-gb" sz="800" dirty="0" err="1">
                <a:solidFill>
                  <a:srgbClr val="000000"/>
                </a:solidFill>
                <a:latin typeface="Century Gothic" panose="020B0502020202020204" pitchFamily="34" charset="0"/>
              </a:rPr>
              <a:t>Klépierre</a:t>
            </a:r>
            <a:r>
              <a:rPr lang="en-gb" sz="800" dirty="0">
                <a:solidFill>
                  <a:srgbClr val="000000"/>
                </a:solidFill>
                <a:latin typeface="Century Gothic" panose="020B0502020202020204" pitchFamily="34" charset="0"/>
              </a:rPr>
              <a:t>. Ada joined </a:t>
            </a:r>
            <a:r>
              <a:rPr lang="en-gb" sz="800" dirty="0" err="1">
                <a:solidFill>
                  <a:srgbClr val="000000"/>
                </a:solidFill>
                <a:latin typeface="Century Gothic" panose="020B0502020202020204" pitchFamily="34" charset="0"/>
              </a:rPr>
              <a:t>Ceetrus</a:t>
            </a:r>
            <a:r>
              <a:rPr lang="en-gb" sz="800" dirty="0">
                <a:solidFill>
                  <a:srgbClr val="000000"/>
                </a:solidFill>
                <a:latin typeface="Century Gothic" panose="020B0502020202020204" pitchFamily="34" charset="0"/>
              </a:rPr>
              <a:t> Poland in 2015, first as Leasing Director and then in 2019 she was appointed Leader of Operations. </a:t>
            </a:r>
          </a:p>
        </p:txBody>
      </p:sp>
      <p:sp>
        <p:nvSpPr>
          <p:cNvPr id="10" name="ZoneTexte 9">
            <a:extLst>
              <a:ext uri="{FF2B5EF4-FFF2-40B4-BE49-F238E27FC236}">
                <a16:creationId xmlns:a16="http://schemas.microsoft.com/office/drawing/2014/main" id="{D89B6375-4067-489D-8475-7B7C8155F014}"/>
              </a:ext>
            </a:extLst>
          </p:cNvPr>
          <p:cNvSpPr txBox="1"/>
          <p:nvPr/>
        </p:nvSpPr>
        <p:spPr>
          <a:xfrm>
            <a:off x="421105" y="501030"/>
            <a:ext cx="5902203" cy="261610"/>
          </a:xfrm>
          <a:prstGeom prst="rect">
            <a:avLst/>
          </a:prstGeom>
          <a:noFill/>
        </p:spPr>
        <p:txBody>
          <a:bodyPr wrap="square" rtlCol="0">
            <a:spAutoFit/>
          </a:bodyPr>
          <a:lstStyle/>
          <a:p>
            <a:pPr rtl="0"/>
            <a:r>
              <a:rPr lang="en-gb" sz="1100" b="1">
                <a:solidFill>
                  <a:srgbClr val="128737"/>
                </a:solidFill>
                <a:latin typeface="Century Gothic" panose="020B0502020202020204" pitchFamily="34" charset="0"/>
              </a:rPr>
              <a:t>COUNTRY MANAGING DIRECTORS</a:t>
            </a:r>
          </a:p>
        </p:txBody>
      </p:sp>
      <p:pic>
        <p:nvPicPr>
          <p:cNvPr id="3074" name="Picture 2">
            <a:extLst>
              <a:ext uri="{FF2B5EF4-FFF2-40B4-BE49-F238E27FC236}">
                <a16:creationId xmlns:a16="http://schemas.microsoft.com/office/drawing/2014/main" id="{75C2D9DF-0C68-4DEF-8AB9-EA670D2317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893" y="6903866"/>
            <a:ext cx="524851" cy="524851"/>
          </a:xfrm>
          <a:prstGeom prst="rect">
            <a:avLst/>
          </a:prstGeom>
          <a:noFill/>
          <a:ln w="28575">
            <a:solidFill>
              <a:srgbClr val="73C69C"/>
            </a:solidFill>
          </a:ln>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7735B53F-3C9A-4D0B-9830-38E9EF1E9E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146" y="2767012"/>
            <a:ext cx="524851" cy="524851"/>
          </a:xfrm>
          <a:prstGeom prst="rect">
            <a:avLst/>
          </a:prstGeom>
          <a:noFill/>
          <a:ln w="28575">
            <a:solidFill>
              <a:srgbClr val="73C69C"/>
            </a:solidFill>
          </a:ln>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D89BC791-9BCB-49B2-AFDB-FE14A9AA66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893" y="6082278"/>
            <a:ext cx="524851" cy="524851"/>
          </a:xfrm>
          <a:prstGeom prst="rect">
            <a:avLst/>
          </a:prstGeom>
          <a:noFill/>
          <a:ln w="28575">
            <a:solidFill>
              <a:srgbClr val="73C69C"/>
            </a:solidFill>
          </a:ln>
          <a:extLst>
            <a:ext uri="{909E8E84-426E-40DD-AFC4-6F175D3DCCD1}">
              <a14:hiddenFill xmlns:a14="http://schemas.microsoft.com/office/drawing/2010/main">
                <a:solidFill>
                  <a:srgbClr val="FFFFFF"/>
                </a:solidFill>
              </a14:hiddenFill>
            </a:ext>
          </a:extLst>
        </p:spPr>
      </p:pic>
      <p:pic>
        <p:nvPicPr>
          <p:cNvPr id="3080" name="Picture 8">
            <a:extLst>
              <a:ext uri="{FF2B5EF4-FFF2-40B4-BE49-F238E27FC236}">
                <a16:creationId xmlns:a16="http://schemas.microsoft.com/office/drawing/2014/main" id="{F7D0B1D6-E7B5-4E6C-BCCA-2B370BA9A9C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105" y="1086136"/>
            <a:ext cx="525892" cy="525892"/>
          </a:xfrm>
          <a:prstGeom prst="rect">
            <a:avLst/>
          </a:prstGeom>
          <a:noFill/>
          <a:ln w="28575">
            <a:solidFill>
              <a:srgbClr val="73C69C"/>
            </a:solidFill>
          </a:ln>
          <a:extLst>
            <a:ext uri="{909E8E84-426E-40DD-AFC4-6F175D3DCCD1}">
              <a14:hiddenFill xmlns:a14="http://schemas.microsoft.com/office/drawing/2010/main">
                <a:solidFill>
                  <a:srgbClr val="FFFFFF"/>
                </a:solidFill>
              </a14:hiddenFill>
            </a:ext>
          </a:extLst>
        </p:spPr>
      </p:pic>
      <p:pic>
        <p:nvPicPr>
          <p:cNvPr id="3082" name="Picture 10">
            <a:extLst>
              <a:ext uri="{FF2B5EF4-FFF2-40B4-BE49-F238E27FC236}">
                <a16:creationId xmlns:a16="http://schemas.microsoft.com/office/drawing/2014/main" id="{54D35ACB-5708-4434-8F0C-AFB1051F8E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4893" y="5260881"/>
            <a:ext cx="525892" cy="525892"/>
          </a:xfrm>
          <a:prstGeom prst="rect">
            <a:avLst/>
          </a:prstGeom>
          <a:noFill/>
          <a:ln w="28575">
            <a:solidFill>
              <a:srgbClr val="73C69C"/>
            </a:solidFill>
          </a:ln>
          <a:extLst>
            <a:ext uri="{909E8E84-426E-40DD-AFC4-6F175D3DCCD1}">
              <a14:hiddenFill xmlns:a14="http://schemas.microsoft.com/office/drawing/2010/main">
                <a:solidFill>
                  <a:srgbClr val="FFFFFF"/>
                </a:solidFill>
              </a14:hiddenFill>
            </a:ext>
          </a:extLst>
        </p:spPr>
      </p:pic>
      <p:pic>
        <p:nvPicPr>
          <p:cNvPr id="3084" name="Picture 12">
            <a:extLst>
              <a:ext uri="{FF2B5EF4-FFF2-40B4-BE49-F238E27FC236}">
                <a16:creationId xmlns:a16="http://schemas.microsoft.com/office/drawing/2014/main" id="{16C1D64F-F368-4EA7-8858-90FD3819ECF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4893" y="7725454"/>
            <a:ext cx="525892" cy="525892"/>
          </a:xfrm>
          <a:prstGeom prst="rect">
            <a:avLst/>
          </a:prstGeom>
          <a:noFill/>
          <a:ln w="28575">
            <a:solidFill>
              <a:srgbClr val="73C69C"/>
            </a:solidFill>
          </a:ln>
          <a:extLst>
            <a:ext uri="{909E8E84-426E-40DD-AFC4-6F175D3DCCD1}">
              <a14:hiddenFill xmlns:a14="http://schemas.microsoft.com/office/drawing/2010/main">
                <a:solidFill>
                  <a:srgbClr val="FFFFFF"/>
                </a:solidFill>
              </a14:hiddenFill>
            </a:ext>
          </a:extLst>
        </p:spPr>
      </p:pic>
      <p:pic>
        <p:nvPicPr>
          <p:cNvPr id="3086" name="Picture 14">
            <a:extLst>
              <a:ext uri="{FF2B5EF4-FFF2-40B4-BE49-F238E27FC236}">
                <a16:creationId xmlns:a16="http://schemas.microsoft.com/office/drawing/2014/main" id="{FFC59923-6132-4618-8B1C-6B99F90ADC4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1105" y="1924067"/>
            <a:ext cx="525892" cy="525892"/>
          </a:xfrm>
          <a:prstGeom prst="rect">
            <a:avLst/>
          </a:prstGeom>
          <a:noFill/>
          <a:ln w="28575">
            <a:solidFill>
              <a:srgbClr val="73C69C"/>
            </a:solidFill>
          </a:ln>
          <a:extLst>
            <a:ext uri="{909E8E84-426E-40DD-AFC4-6F175D3DCCD1}">
              <a14:hiddenFill xmlns:a14="http://schemas.microsoft.com/office/drawing/2010/main">
                <a:solidFill>
                  <a:srgbClr val="FFFFFF"/>
                </a:solidFill>
              </a14:hiddenFill>
            </a:ext>
          </a:extLst>
        </p:spPr>
      </p:pic>
      <p:pic>
        <p:nvPicPr>
          <p:cNvPr id="3088" name="Picture 16">
            <a:extLst>
              <a:ext uri="{FF2B5EF4-FFF2-40B4-BE49-F238E27FC236}">
                <a16:creationId xmlns:a16="http://schemas.microsoft.com/office/drawing/2014/main" id="{1595B3FE-A5C8-48A4-8E50-F83A67E44B4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4893" y="3590113"/>
            <a:ext cx="532104" cy="532104"/>
          </a:xfrm>
          <a:prstGeom prst="rect">
            <a:avLst/>
          </a:prstGeom>
          <a:noFill/>
          <a:ln w="28575">
            <a:solidFill>
              <a:srgbClr val="73C69C"/>
            </a:solidFill>
          </a:ln>
          <a:extLst>
            <a:ext uri="{909E8E84-426E-40DD-AFC4-6F175D3DCCD1}">
              <a14:hiddenFill xmlns:a14="http://schemas.microsoft.com/office/drawing/2010/main">
                <a:solidFill>
                  <a:srgbClr val="FFFFFF"/>
                </a:solidFill>
              </a14:hiddenFill>
            </a:ext>
          </a:extLst>
        </p:spPr>
      </p:pic>
      <p:pic>
        <p:nvPicPr>
          <p:cNvPr id="3090" name="Picture 18">
            <a:extLst>
              <a:ext uri="{FF2B5EF4-FFF2-40B4-BE49-F238E27FC236}">
                <a16:creationId xmlns:a16="http://schemas.microsoft.com/office/drawing/2014/main" id="{62261E17-A415-4C8A-A0B4-3CA67813C24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7640" y="4436739"/>
            <a:ext cx="532104" cy="532104"/>
          </a:xfrm>
          <a:prstGeom prst="rect">
            <a:avLst/>
          </a:prstGeom>
          <a:noFill/>
          <a:ln w="28575">
            <a:solidFill>
              <a:srgbClr val="73C69C"/>
            </a:solidFill>
          </a:ln>
          <a:extLst>
            <a:ext uri="{909E8E84-426E-40DD-AFC4-6F175D3DCCD1}">
              <a14:hiddenFill xmlns:a14="http://schemas.microsoft.com/office/drawing/2010/main">
                <a:solidFill>
                  <a:srgbClr val="FFFFFF"/>
                </a:solidFill>
              </a14:hiddenFill>
            </a:ext>
          </a:extLst>
        </p:spPr>
      </p:pic>
      <p:sp>
        <p:nvSpPr>
          <p:cNvPr id="15" name="ZoneTexte 14">
            <a:extLst>
              <a:ext uri="{FF2B5EF4-FFF2-40B4-BE49-F238E27FC236}">
                <a16:creationId xmlns:a16="http://schemas.microsoft.com/office/drawing/2014/main" id="{D7C92290-570D-4DF6-9809-920D47AB15E0}"/>
              </a:ext>
            </a:extLst>
          </p:cNvPr>
          <p:cNvSpPr txBox="1"/>
          <p:nvPr/>
        </p:nvSpPr>
        <p:spPr>
          <a:xfrm>
            <a:off x="1027372" y="1000187"/>
            <a:ext cx="5404039" cy="846386"/>
          </a:xfrm>
          <a:prstGeom prst="rect">
            <a:avLst/>
          </a:prstGeom>
          <a:noFill/>
        </p:spPr>
        <p:txBody>
          <a:bodyPr wrap="square" rtlCol="0">
            <a:spAutoFit/>
          </a:bodyPr>
          <a:lstStyle/>
          <a:p>
            <a:pPr algn="just" rtl="0"/>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Marco </a:t>
            </a:r>
            <a:r>
              <a:rPr lang="en-gb" sz="900" b="1"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Balducci</a:t>
            </a:r>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Managing Director Italy and Ukraine</a:t>
            </a:r>
            <a:endParaRPr lang="fr-FR" sz="900" b="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endParaRPr>
          </a:p>
          <a:p>
            <a:pPr algn="just" rtl="0"/>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Marco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Balducci</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holds a Master's degree in Jurisprudence and a PhD in Commercial Law. He joined Auchan Italy in 2005. In 2009 and 2011, he became Group Legal and Tax Manager and then Director at Auchan before being appointed Finance and Asset Management Director at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Ceetrus</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in April 2016. In 2018, Marco was entrusted with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Ceetrus</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Italy and Luxembourg portfolio as well as management of the company's back office.</a:t>
            </a:r>
            <a:endParaRPr lang="fr-FR" sz="800" dirty="0">
              <a:effectLst/>
              <a:latin typeface="Century Gothic" panose="020B0502020202020204" pitchFamily="34" charset="0"/>
              <a:ea typeface="Times New Roman" panose="02020603050405020304" pitchFamily="18" charset="0"/>
            </a:endParaRPr>
          </a:p>
        </p:txBody>
      </p:sp>
      <p:sp>
        <p:nvSpPr>
          <p:cNvPr id="16" name="ZoneTexte 15">
            <a:extLst>
              <a:ext uri="{FF2B5EF4-FFF2-40B4-BE49-F238E27FC236}">
                <a16:creationId xmlns:a16="http://schemas.microsoft.com/office/drawing/2014/main" id="{C2644695-4278-450F-8E87-DF695ED01FE6}"/>
              </a:ext>
            </a:extLst>
          </p:cNvPr>
          <p:cNvSpPr txBox="1"/>
          <p:nvPr/>
        </p:nvSpPr>
        <p:spPr>
          <a:xfrm>
            <a:off x="1027372" y="1857133"/>
            <a:ext cx="5404039" cy="846386"/>
          </a:xfrm>
          <a:prstGeom prst="rect">
            <a:avLst/>
          </a:prstGeom>
          <a:noFill/>
        </p:spPr>
        <p:txBody>
          <a:bodyPr wrap="square" rtlCol="0">
            <a:spAutoFit/>
          </a:bodyPr>
          <a:lstStyle/>
          <a:p>
            <a:pPr algn="just" rtl="0"/>
            <a:r>
              <a:rPr lang="en-gb" sz="900" b="1"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Séverine</a:t>
            </a:r>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a:t>
            </a:r>
            <a:r>
              <a:rPr lang="en-gb" sz="900" b="1"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Bodard</a:t>
            </a:r>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Managing Director Portugal</a:t>
            </a:r>
            <a:endParaRPr lang="fr-FR" sz="900" dirty="0">
              <a:effectLst/>
              <a:latin typeface="Century Gothic" panose="020B0502020202020204" pitchFamily="34" charset="0"/>
              <a:ea typeface="Times New Roman" panose="02020603050405020304" pitchFamily="18" charset="0"/>
            </a:endParaRPr>
          </a:p>
          <a:p>
            <a:pPr algn="just" rtl="0"/>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 chartered member of RICS with a postgraduate diploma (DESS) in Real Estate Law,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Séverine</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began her career in 2002 with Société des Centres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Commerciaux</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and then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Unibail</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Rodamco</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-Westfield. She joined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Immochan</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Russia in 2009. In 2010, she was also appointed Head of Marketing there. In 2014,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Séverine</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became Operations Director for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Immochan</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China, before taking over as Managing Director at the end of 2018.</a:t>
            </a:r>
            <a:endParaRPr lang="en-gb" sz="800" dirty="0">
              <a:solidFill>
                <a:srgbClr val="000000"/>
              </a:solidFill>
              <a:latin typeface="Century Gothic" panose="020B0502020202020204" pitchFamily="34" charset="0"/>
            </a:endParaRPr>
          </a:p>
        </p:txBody>
      </p:sp>
      <p:sp>
        <p:nvSpPr>
          <p:cNvPr id="17" name="ZoneTexte 16">
            <a:extLst>
              <a:ext uri="{FF2B5EF4-FFF2-40B4-BE49-F238E27FC236}">
                <a16:creationId xmlns:a16="http://schemas.microsoft.com/office/drawing/2014/main" id="{9D55D571-47B4-4DFB-BB8E-10E6D3D3EE80}"/>
              </a:ext>
            </a:extLst>
          </p:cNvPr>
          <p:cNvSpPr txBox="1"/>
          <p:nvPr/>
        </p:nvSpPr>
        <p:spPr>
          <a:xfrm>
            <a:off x="1027371" y="2714079"/>
            <a:ext cx="5404039" cy="600164"/>
          </a:xfrm>
          <a:prstGeom prst="rect">
            <a:avLst/>
          </a:prstGeom>
          <a:noFill/>
        </p:spPr>
        <p:txBody>
          <a:bodyPr wrap="square" rtlCol="0">
            <a:spAutoFit/>
          </a:bodyPr>
          <a:lstStyle/>
          <a:p>
            <a:pPr algn="just" rtl="0"/>
            <a:r>
              <a:rPr lang="en-gb" sz="900" b="1"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Hervé</a:t>
            </a:r>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a:t>
            </a:r>
            <a:r>
              <a:rPr lang="en-gb" sz="900" b="1"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Croq</a:t>
            </a:r>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Managing Director France </a:t>
            </a:r>
            <a:endParaRPr lang="fr-FR" sz="900" dirty="0">
              <a:effectLst/>
              <a:latin typeface="Century Gothic" panose="020B0502020202020204" pitchFamily="34" charset="0"/>
              <a:ea typeface="Times New Roman" panose="02020603050405020304" pitchFamily="18" charset="0"/>
            </a:endParaRPr>
          </a:p>
          <a:p>
            <a:pPr algn="just" rtl="0"/>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 Master 2 graduate in Urban Planning and Environmental Law,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Hervé</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first worked at Decathlon. He successively held the positions of Expansion Manager and In-Store Project Manager, before taking a role in supporting the brand's international development. In 2017,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Hervé</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became Managing Director of NODI.</a:t>
            </a:r>
            <a:endParaRPr lang="en-gb" sz="800" dirty="0">
              <a:solidFill>
                <a:srgbClr val="000000"/>
              </a:solidFill>
              <a:latin typeface="Century Gothic" panose="020B0502020202020204" pitchFamily="34" charset="0"/>
            </a:endParaRPr>
          </a:p>
        </p:txBody>
      </p:sp>
      <p:sp>
        <p:nvSpPr>
          <p:cNvPr id="18" name="ZoneTexte 17">
            <a:extLst>
              <a:ext uri="{FF2B5EF4-FFF2-40B4-BE49-F238E27FC236}">
                <a16:creationId xmlns:a16="http://schemas.microsoft.com/office/drawing/2014/main" id="{B925DD07-566C-4270-BE78-3DFB3708843B}"/>
              </a:ext>
            </a:extLst>
          </p:cNvPr>
          <p:cNvSpPr txBox="1"/>
          <p:nvPr/>
        </p:nvSpPr>
        <p:spPr>
          <a:xfrm>
            <a:off x="1027371" y="3523934"/>
            <a:ext cx="5404039" cy="723275"/>
          </a:xfrm>
          <a:prstGeom prst="rect">
            <a:avLst/>
          </a:prstGeom>
          <a:noFill/>
        </p:spPr>
        <p:txBody>
          <a:bodyPr wrap="square" rtlCol="0">
            <a:spAutoFit/>
          </a:bodyPr>
          <a:lstStyle/>
          <a:p>
            <a:pPr algn="just" rtl="0"/>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Tatian Diaconu, Managing Director Romania</a:t>
            </a:r>
            <a:endParaRPr lang="fr-FR" sz="900" dirty="0">
              <a:effectLst/>
              <a:latin typeface="Century Gothic" panose="020B0502020202020204" pitchFamily="34" charset="0"/>
              <a:ea typeface="Times New Roman" panose="02020603050405020304" pitchFamily="18" charset="0"/>
            </a:endParaRPr>
          </a:p>
          <a:p>
            <a:pPr algn="just" rtl="0"/>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With a military background and an MBA obtained in France, Tatian joined Decathlon France in 2002 and Decathlon Romania in 2006. In 2008, he was appointed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Bricostore</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Expansion Director for Romania, Hungary and Croatia. In 2012, he became Managing Director of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Ceetrus</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Romania. In 2018, Tatian became General Manager for the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Ceetrus</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Romania, Russia, Poland and Ukraine Portfolio</a:t>
            </a:r>
            <a:endParaRPr lang="fr-FR" sz="800" dirty="0">
              <a:effectLst/>
              <a:latin typeface="Century Gothic" panose="020B0502020202020204" pitchFamily="34" charset="0"/>
              <a:ea typeface="Times New Roman" panose="02020603050405020304" pitchFamily="18" charset="0"/>
            </a:endParaRPr>
          </a:p>
        </p:txBody>
      </p:sp>
      <p:sp>
        <p:nvSpPr>
          <p:cNvPr id="19" name="ZoneTexte 18">
            <a:extLst>
              <a:ext uri="{FF2B5EF4-FFF2-40B4-BE49-F238E27FC236}">
                <a16:creationId xmlns:a16="http://schemas.microsoft.com/office/drawing/2014/main" id="{8C71C1E1-162C-4624-898C-7DB60CE4E199}"/>
              </a:ext>
            </a:extLst>
          </p:cNvPr>
          <p:cNvSpPr txBox="1"/>
          <p:nvPr/>
        </p:nvSpPr>
        <p:spPr>
          <a:xfrm>
            <a:off x="1027370" y="4357905"/>
            <a:ext cx="5404039" cy="723275"/>
          </a:xfrm>
          <a:prstGeom prst="rect">
            <a:avLst/>
          </a:prstGeom>
          <a:noFill/>
        </p:spPr>
        <p:txBody>
          <a:bodyPr wrap="square" rtlCol="0">
            <a:spAutoFit/>
          </a:bodyPr>
          <a:lstStyle/>
          <a:p>
            <a:pPr algn="just" rtl="0"/>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Thierry </a:t>
            </a:r>
            <a:r>
              <a:rPr lang="en-gb" sz="900" b="1"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Leconte</a:t>
            </a:r>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Managing Director Russia</a:t>
            </a:r>
            <a:endParaRPr lang="fr-FR" sz="900" dirty="0">
              <a:effectLst/>
              <a:latin typeface="Century Gothic" panose="020B0502020202020204" pitchFamily="34" charset="0"/>
              <a:ea typeface="Times New Roman" panose="02020603050405020304" pitchFamily="18" charset="0"/>
            </a:endParaRPr>
          </a:p>
          <a:p>
            <a:pPr algn="just" rtl="0"/>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Thierry has a Master's degree in Management Sciences and a postgraduate diploma (DESS) in Finance and Taxation. He has held several positions in the banking world before becoming CFO of Auchan Russia in 2007 and Managing Director of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Ceetrus</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Russia in 2013. In 2018, he was appointed Head of Development and Promotion for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Ceetrus</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France.</a:t>
            </a:r>
            <a:endParaRPr lang="fr-FR" sz="800" dirty="0">
              <a:effectLst/>
              <a:latin typeface="Century Gothic" panose="020B0502020202020204" pitchFamily="34" charset="0"/>
              <a:ea typeface="Times New Roman" panose="02020603050405020304" pitchFamily="18" charset="0"/>
            </a:endParaRPr>
          </a:p>
        </p:txBody>
      </p:sp>
      <p:sp>
        <p:nvSpPr>
          <p:cNvPr id="20" name="ZoneTexte 19">
            <a:extLst>
              <a:ext uri="{FF2B5EF4-FFF2-40B4-BE49-F238E27FC236}">
                <a16:creationId xmlns:a16="http://schemas.microsoft.com/office/drawing/2014/main" id="{CF5A7ADB-DEB9-470A-8AED-9B9673C45022}"/>
              </a:ext>
            </a:extLst>
          </p:cNvPr>
          <p:cNvSpPr txBox="1"/>
          <p:nvPr/>
        </p:nvSpPr>
        <p:spPr>
          <a:xfrm>
            <a:off x="1027369" y="5191876"/>
            <a:ext cx="5404039" cy="615810"/>
          </a:xfrm>
          <a:prstGeom prst="rect">
            <a:avLst/>
          </a:prstGeom>
          <a:noFill/>
        </p:spPr>
        <p:txBody>
          <a:bodyPr wrap="square" rtlCol="0">
            <a:spAutoFit/>
          </a:bodyPr>
          <a:lstStyle/>
          <a:p>
            <a:pPr algn="just" rtl="0"/>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Matteo Perino, Managing Director Luxembourg</a:t>
            </a:r>
            <a:endParaRPr lang="fr-FR" sz="900" dirty="0">
              <a:effectLst/>
              <a:latin typeface="Century Gothic" panose="020B0502020202020204" pitchFamily="34" charset="0"/>
              <a:ea typeface="Times New Roman" panose="02020603050405020304" pitchFamily="18" charset="0"/>
            </a:endParaRPr>
          </a:p>
          <a:p>
            <a:pPr algn="just" rtl="0">
              <a:lnSpc>
                <a:spcPct val="107000"/>
              </a:lnSpc>
            </a:pPr>
            <a:r>
              <a:rPr lang="en-gb" sz="800" dirty="0">
                <a:effectLst/>
                <a:latin typeface="Century Gothic" panose="020B0502020202020204" pitchFamily="34" charset="0"/>
                <a:ea typeface="Century Gothic" panose="020B0502020202020204" pitchFamily="34" charset="0"/>
                <a:cs typeface="Century Gothic" panose="020B0502020202020204" pitchFamily="34" charset="0"/>
              </a:rPr>
              <a:t>A graduate engineer from Turin Polytechnic and a former student of the </a:t>
            </a:r>
            <a:r>
              <a:rPr lang="en-gb" sz="800" dirty="0" err="1">
                <a:effectLst/>
                <a:latin typeface="Century Gothic" panose="020B0502020202020204" pitchFamily="34" charset="0"/>
                <a:ea typeface="Century Gothic" panose="020B0502020202020204" pitchFamily="34" charset="0"/>
                <a:cs typeface="Century Gothic" panose="020B0502020202020204" pitchFamily="34" charset="0"/>
              </a:rPr>
              <a:t>Ponts</a:t>
            </a:r>
            <a:r>
              <a:rPr lang="en-gb" sz="800" dirty="0">
                <a:effectLst/>
                <a:latin typeface="Century Gothic" panose="020B0502020202020204" pitchFamily="34" charset="0"/>
                <a:ea typeface="Century Gothic" panose="020B0502020202020204" pitchFamily="34" charset="0"/>
                <a:cs typeface="Century Gothic" panose="020B0502020202020204" pitchFamily="34" charset="0"/>
              </a:rPr>
              <a:t> et Chaussées, Matteo began his professional career in retail real estate between France and Italy, then in the development of mixed urban projects within the </a:t>
            </a:r>
            <a:r>
              <a:rPr lang="en-gb" sz="800" dirty="0" err="1">
                <a:effectLst/>
                <a:latin typeface="Century Gothic" panose="020B0502020202020204" pitchFamily="34" charset="0"/>
                <a:ea typeface="Century Gothic" panose="020B0502020202020204" pitchFamily="34" charset="0"/>
                <a:cs typeface="Century Gothic" panose="020B0502020202020204" pitchFamily="34" charset="0"/>
              </a:rPr>
              <a:t>Altarea</a:t>
            </a:r>
            <a:r>
              <a:rPr lang="en-gb" sz="800" dirty="0">
                <a:effectLst/>
                <a:latin typeface="Century Gothic" panose="020B0502020202020204" pitchFamily="34" charset="0"/>
                <a:ea typeface="Century Gothic" panose="020B0502020202020204" pitchFamily="34" charset="0"/>
                <a:cs typeface="Century Gothic" panose="020B0502020202020204" pitchFamily="34" charset="0"/>
              </a:rPr>
              <a:t> </a:t>
            </a:r>
            <a:r>
              <a:rPr lang="en-gb" sz="800" dirty="0" err="1">
                <a:effectLst/>
                <a:latin typeface="Century Gothic" panose="020B0502020202020204" pitchFamily="34" charset="0"/>
                <a:ea typeface="Century Gothic" panose="020B0502020202020204" pitchFamily="34" charset="0"/>
                <a:cs typeface="Century Gothic" panose="020B0502020202020204" pitchFamily="34" charset="0"/>
              </a:rPr>
              <a:t>Cogedim</a:t>
            </a:r>
            <a:r>
              <a:rPr lang="en-gb" sz="800" dirty="0">
                <a:effectLst/>
                <a:latin typeface="Century Gothic" panose="020B0502020202020204" pitchFamily="34" charset="0"/>
                <a:ea typeface="Century Gothic" panose="020B0502020202020204" pitchFamily="34" charset="0"/>
                <a:cs typeface="Century Gothic" panose="020B0502020202020204" pitchFamily="34" charset="0"/>
              </a:rPr>
              <a:t> Group.  Matteo joined the company in 2016.</a:t>
            </a:r>
            <a:endParaRPr lang="en-gb" sz="800" dirty="0">
              <a:solidFill>
                <a:srgbClr val="000000"/>
              </a:solidFill>
              <a:latin typeface="Century Gothic" panose="020B0502020202020204" pitchFamily="34" charset="0"/>
            </a:endParaRPr>
          </a:p>
        </p:txBody>
      </p:sp>
      <p:sp>
        <p:nvSpPr>
          <p:cNvPr id="21" name="ZoneTexte 20">
            <a:extLst>
              <a:ext uri="{FF2B5EF4-FFF2-40B4-BE49-F238E27FC236}">
                <a16:creationId xmlns:a16="http://schemas.microsoft.com/office/drawing/2014/main" id="{D2D4E15C-339B-417F-8905-40F6BA637C23}"/>
              </a:ext>
            </a:extLst>
          </p:cNvPr>
          <p:cNvSpPr txBox="1"/>
          <p:nvPr/>
        </p:nvSpPr>
        <p:spPr>
          <a:xfrm>
            <a:off x="1027367" y="5945002"/>
            <a:ext cx="5404039" cy="846386"/>
          </a:xfrm>
          <a:prstGeom prst="rect">
            <a:avLst/>
          </a:prstGeom>
          <a:noFill/>
        </p:spPr>
        <p:txBody>
          <a:bodyPr wrap="square" rtlCol="0">
            <a:spAutoFit/>
          </a:bodyPr>
          <a:lstStyle/>
          <a:p>
            <a:pPr algn="just" rtl="0"/>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Pascal </a:t>
            </a:r>
            <a:r>
              <a:rPr lang="en-gb" sz="900" b="1"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Steens</a:t>
            </a:r>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Managing Director Hungary</a:t>
            </a:r>
            <a:endParaRPr lang="fr-FR" sz="900" dirty="0">
              <a:effectLst/>
              <a:latin typeface="Century Gothic" panose="020B0502020202020204" pitchFamily="34" charset="0"/>
              <a:ea typeface="Times New Roman" panose="02020603050405020304" pitchFamily="18" charset="0"/>
            </a:endParaRPr>
          </a:p>
          <a:p>
            <a:pPr algn="just" rtl="0"/>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 civil engineer based in Hungary for 25 years, Pascal has almost thirty years of experience, during which he managed the real estate operations of the Belgian company CFE, including the construction of the Arena Plaza Shopping and Entertainment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Center</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the Four Seasons Hotel Gresham Palace Budapest and the Victor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Gomoiu</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Children's Hospital in Bucharest. As a real estate expert, he then turned to consulting to support developers and project owners.</a:t>
            </a:r>
            <a:endParaRPr lang="en-gb" sz="800" dirty="0">
              <a:solidFill>
                <a:srgbClr val="000000"/>
              </a:solidFill>
              <a:latin typeface="Century Gothic" panose="020B0502020202020204" pitchFamily="34" charset="0"/>
            </a:endParaRPr>
          </a:p>
        </p:txBody>
      </p:sp>
      <p:sp>
        <p:nvSpPr>
          <p:cNvPr id="22" name="ZoneTexte 21">
            <a:extLst>
              <a:ext uri="{FF2B5EF4-FFF2-40B4-BE49-F238E27FC236}">
                <a16:creationId xmlns:a16="http://schemas.microsoft.com/office/drawing/2014/main" id="{B9E1F076-2F77-4FBD-9CCD-013B242092D1}"/>
              </a:ext>
            </a:extLst>
          </p:cNvPr>
          <p:cNvSpPr txBox="1"/>
          <p:nvPr/>
        </p:nvSpPr>
        <p:spPr>
          <a:xfrm>
            <a:off x="1027366" y="6832519"/>
            <a:ext cx="5404039" cy="723275"/>
          </a:xfrm>
          <a:prstGeom prst="rect">
            <a:avLst/>
          </a:prstGeom>
          <a:noFill/>
        </p:spPr>
        <p:txBody>
          <a:bodyPr wrap="square" rtlCol="0">
            <a:spAutoFit/>
          </a:bodyPr>
          <a:lstStyle/>
          <a:p>
            <a:pPr algn="just" rtl="0"/>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Manuel </a:t>
            </a:r>
            <a:r>
              <a:rPr lang="en-gb" sz="900" b="1"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Teba</a:t>
            </a:r>
            <a:r>
              <a:rPr lang="en-gb" sz="9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Managing Director Spain</a:t>
            </a:r>
            <a:endParaRPr lang="fr-FR" sz="900" dirty="0">
              <a:effectLst/>
              <a:latin typeface="Century Gothic" panose="020B0502020202020204" pitchFamily="34" charset="0"/>
              <a:ea typeface="Times New Roman" panose="02020603050405020304" pitchFamily="18" charset="0"/>
            </a:endParaRPr>
          </a:p>
          <a:p>
            <a:pPr algn="just" rtl="0"/>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Manuel joined the Auchan Group as a member of the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Alcampo</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teams in 1991. In 2000, he became Head of Sales and Operations for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Immochan</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Spain. In 2008, he was appointed Sales Director and in 2013, Managing Director of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Ceetrus</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Spain. In 2019, he became Leader of Operations within the </a:t>
            </a:r>
            <a:r>
              <a:rPr lang="en-gb" sz="800" dirty="0" err="1">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Ceetrus</a:t>
            </a:r>
            <a:r>
              <a:rPr lang="en-gb" sz="8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France Portfolio.</a:t>
            </a:r>
            <a:endParaRPr lang="en-gb" sz="800" dirty="0">
              <a:solidFill>
                <a:srgbClr val="000000"/>
              </a:solidFill>
              <a:latin typeface="Century Gothic" panose="020B0502020202020204" pitchFamily="34" charset="0"/>
            </a:endParaRPr>
          </a:p>
        </p:txBody>
      </p:sp>
    </p:spTree>
    <p:extLst>
      <p:ext uri="{BB962C8B-B14F-4D97-AF65-F5344CB8AC3E}">
        <p14:creationId xmlns:p14="http://schemas.microsoft.com/office/powerpoint/2010/main" val="3852890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Freeform: Shape 8241">
            <a:extLst>
              <a:ext uri="{FF2B5EF4-FFF2-40B4-BE49-F238E27FC236}">
                <a16:creationId xmlns:a16="http://schemas.microsoft.com/office/drawing/2014/main" id="{31F93EAF-A6EC-41A9-BAE6-6B1BB0910B3D}"/>
              </a:ext>
            </a:extLst>
          </p:cNvPr>
          <p:cNvSpPr/>
          <p:nvPr/>
        </p:nvSpPr>
        <p:spPr>
          <a:xfrm>
            <a:off x="753000" y="1366218"/>
            <a:ext cx="1604157" cy="1207748"/>
          </a:xfrm>
          <a:custGeom>
            <a:avLst/>
            <a:gdLst/>
            <a:ahLst/>
            <a:cxnLst>
              <a:cxn ang="3cd4">
                <a:pos x="hc" y="t"/>
              </a:cxn>
              <a:cxn ang="cd2">
                <a:pos x="l" y="vc"/>
              </a:cxn>
              <a:cxn ang="cd4">
                <a:pos x="hc" y="b"/>
              </a:cxn>
              <a:cxn ang="0">
                <a:pos x="r" y="vc"/>
              </a:cxn>
            </a:cxnLst>
            <a:rect l="l" t="t" r="r" b="b"/>
            <a:pathLst>
              <a:path w="1245" h="1245">
                <a:moveTo>
                  <a:pt x="0" y="0"/>
                </a:moveTo>
                <a:lnTo>
                  <a:pt x="0" y="0"/>
                </a:lnTo>
                <a:lnTo>
                  <a:pt x="0" y="1245"/>
                </a:lnTo>
                <a:lnTo>
                  <a:pt x="1245" y="1245"/>
                </a:lnTo>
                <a:lnTo>
                  <a:pt x="1245" y="1245"/>
                </a:lnTo>
                <a:lnTo>
                  <a:pt x="1245" y="0"/>
                </a:lnTo>
                <a:close/>
              </a:path>
            </a:pathLst>
          </a:custGeom>
          <a:solidFill>
            <a:schemeClr val="accent2">
              <a:lumMod val="20000"/>
              <a:lumOff val="80000"/>
              <a:alpha val="9000"/>
            </a:schemeClr>
          </a:solidFill>
          <a:ln cap="flat">
            <a:solidFill>
              <a:srgbClr val="128737"/>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sp>
        <p:nvSpPr>
          <p:cNvPr id="2" name="Espace réservé du pied de page 1">
            <a:extLst>
              <a:ext uri="{FF2B5EF4-FFF2-40B4-BE49-F238E27FC236}">
                <a16:creationId xmlns:a16="http://schemas.microsoft.com/office/drawing/2014/main" id="{EA27891B-2BA2-4F3C-9B27-845B10AEA679}"/>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4DDC5EC8-0028-410A-9CE0-89FAABA783A5}"/>
              </a:ext>
            </a:extLst>
          </p:cNvPr>
          <p:cNvSpPr>
            <a:spLocks noGrp="1"/>
          </p:cNvSpPr>
          <p:nvPr>
            <p:ph type="sldNum" sz="quarter" idx="12"/>
          </p:nvPr>
        </p:nvSpPr>
        <p:spPr/>
        <p:txBody>
          <a:bodyPr rtlCol="0"/>
          <a:lstStyle/>
          <a:p>
            <a:pPr rtl="0"/>
            <a:fld id="{DAB08055-D449-4C37-A8C0-BFB161A8576B}" type="slidenum">
              <a:rPr lang="fr-FR" smtClean="0"/>
              <a:pPr/>
              <a:t>18</a:t>
            </a:fld>
            <a:endParaRPr lang="fr-FR" dirty="0"/>
          </a:p>
        </p:txBody>
      </p:sp>
      <p:sp>
        <p:nvSpPr>
          <p:cNvPr id="5" name="ZoneTexte 4">
            <a:extLst>
              <a:ext uri="{FF2B5EF4-FFF2-40B4-BE49-F238E27FC236}">
                <a16:creationId xmlns:a16="http://schemas.microsoft.com/office/drawing/2014/main" id="{FBE68DE1-5010-4224-A9A8-C9BDAF7926DC}"/>
              </a:ext>
            </a:extLst>
          </p:cNvPr>
          <p:cNvSpPr txBox="1"/>
          <p:nvPr/>
        </p:nvSpPr>
        <p:spPr>
          <a:xfrm>
            <a:off x="428413" y="422621"/>
            <a:ext cx="4685007" cy="461665"/>
          </a:xfrm>
          <a:prstGeom prst="rect">
            <a:avLst/>
          </a:prstGeom>
          <a:noFill/>
        </p:spPr>
        <p:txBody>
          <a:bodyPr wrap="square" rtlCol="0">
            <a:spAutoFit/>
          </a:bodyPr>
          <a:lstStyle/>
          <a:p>
            <a:pPr lvl="0" rtl="0"/>
            <a:r>
              <a:rPr lang="en-gb" sz="2400" b="1">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6</a:t>
            </a:r>
            <a:r>
              <a:rPr lang="en-gb" sz="2400" b="1" u="none" strike="noStrike">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t>. Key figures and partners</a:t>
            </a:r>
            <a:endParaRPr lang="fr-FR" sz="1800" b="1" u="none" strike="noStrike" dirty="0">
              <a:solidFill>
                <a:schemeClr val="bg1"/>
              </a:solidFill>
              <a:effectLst/>
              <a:latin typeface="Libel Suit Rg" panose="020B0608020202020204" pitchFamily="34" charset="0"/>
              <a:ea typeface="Times New Roman" panose="02020603050405020304" pitchFamily="18" charset="0"/>
            </a:endParaRPr>
          </a:p>
        </p:txBody>
      </p:sp>
      <p:sp>
        <p:nvSpPr>
          <p:cNvPr id="6" name="Freeform: Shape 8241">
            <a:extLst>
              <a:ext uri="{FF2B5EF4-FFF2-40B4-BE49-F238E27FC236}">
                <a16:creationId xmlns:a16="http://schemas.microsoft.com/office/drawing/2014/main" id="{0BC20414-60EC-46B5-AD2F-57356299B5FF}"/>
              </a:ext>
            </a:extLst>
          </p:cNvPr>
          <p:cNvSpPr/>
          <p:nvPr/>
        </p:nvSpPr>
        <p:spPr>
          <a:xfrm>
            <a:off x="4319739" y="4768340"/>
            <a:ext cx="1571310" cy="1207748"/>
          </a:xfrm>
          <a:custGeom>
            <a:avLst/>
            <a:gdLst/>
            <a:ahLst/>
            <a:cxnLst>
              <a:cxn ang="3cd4">
                <a:pos x="hc" y="t"/>
              </a:cxn>
              <a:cxn ang="cd2">
                <a:pos x="l" y="vc"/>
              </a:cxn>
              <a:cxn ang="cd4">
                <a:pos x="hc" y="b"/>
              </a:cxn>
              <a:cxn ang="0">
                <a:pos x="r" y="vc"/>
              </a:cxn>
            </a:cxnLst>
            <a:rect l="l" t="t" r="r" b="b"/>
            <a:pathLst>
              <a:path w="1245" h="1245">
                <a:moveTo>
                  <a:pt x="0" y="0"/>
                </a:moveTo>
                <a:lnTo>
                  <a:pt x="0" y="0"/>
                </a:lnTo>
                <a:lnTo>
                  <a:pt x="0" y="1245"/>
                </a:lnTo>
                <a:lnTo>
                  <a:pt x="1245" y="1245"/>
                </a:lnTo>
                <a:lnTo>
                  <a:pt x="1245" y="1245"/>
                </a:lnTo>
                <a:lnTo>
                  <a:pt x="1245" y="0"/>
                </a:lnTo>
                <a:close/>
              </a:path>
            </a:pathLst>
          </a:custGeom>
          <a:solidFill>
            <a:schemeClr val="accent2">
              <a:lumMod val="20000"/>
              <a:lumOff val="80000"/>
              <a:alpha val="9000"/>
            </a:schemeClr>
          </a:solidFill>
          <a:ln cap="flat">
            <a:solidFill>
              <a:srgbClr val="128737"/>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sp>
        <p:nvSpPr>
          <p:cNvPr id="7" name="Ellipse 6">
            <a:extLst>
              <a:ext uri="{FF2B5EF4-FFF2-40B4-BE49-F238E27FC236}">
                <a16:creationId xmlns:a16="http://schemas.microsoft.com/office/drawing/2014/main" id="{BD7D33ED-897C-4ADB-9E48-2EF0EBCF94E7}"/>
              </a:ext>
            </a:extLst>
          </p:cNvPr>
          <p:cNvSpPr/>
          <p:nvPr/>
        </p:nvSpPr>
        <p:spPr>
          <a:xfrm>
            <a:off x="4751779" y="4451090"/>
            <a:ext cx="685895" cy="660110"/>
          </a:xfrm>
          <a:prstGeom prst="ellipse">
            <a:avLst/>
          </a:prstGeom>
          <a:solidFill>
            <a:srgbClr val="2794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8" name="Freeform: Shape 8241">
            <a:extLst>
              <a:ext uri="{FF2B5EF4-FFF2-40B4-BE49-F238E27FC236}">
                <a16:creationId xmlns:a16="http://schemas.microsoft.com/office/drawing/2014/main" id="{F04E7AED-B52B-4955-8535-AECB0BD879F5}"/>
              </a:ext>
            </a:extLst>
          </p:cNvPr>
          <p:cNvSpPr/>
          <p:nvPr/>
        </p:nvSpPr>
        <p:spPr>
          <a:xfrm>
            <a:off x="4330737" y="1368318"/>
            <a:ext cx="1604157" cy="1207748"/>
          </a:xfrm>
          <a:custGeom>
            <a:avLst/>
            <a:gdLst/>
            <a:ahLst/>
            <a:cxnLst>
              <a:cxn ang="3cd4">
                <a:pos x="hc" y="t"/>
              </a:cxn>
              <a:cxn ang="cd2">
                <a:pos x="l" y="vc"/>
              </a:cxn>
              <a:cxn ang="cd4">
                <a:pos x="hc" y="b"/>
              </a:cxn>
              <a:cxn ang="0">
                <a:pos x="r" y="vc"/>
              </a:cxn>
            </a:cxnLst>
            <a:rect l="l" t="t" r="r" b="b"/>
            <a:pathLst>
              <a:path w="1245" h="1245">
                <a:moveTo>
                  <a:pt x="0" y="0"/>
                </a:moveTo>
                <a:lnTo>
                  <a:pt x="0" y="0"/>
                </a:lnTo>
                <a:lnTo>
                  <a:pt x="0" y="1245"/>
                </a:lnTo>
                <a:lnTo>
                  <a:pt x="1245" y="1245"/>
                </a:lnTo>
                <a:lnTo>
                  <a:pt x="1245" y="1245"/>
                </a:lnTo>
                <a:lnTo>
                  <a:pt x="1245" y="0"/>
                </a:lnTo>
                <a:close/>
              </a:path>
            </a:pathLst>
          </a:custGeom>
          <a:solidFill>
            <a:schemeClr val="accent2">
              <a:lumMod val="20000"/>
              <a:lumOff val="80000"/>
              <a:alpha val="9000"/>
            </a:schemeClr>
          </a:solidFill>
          <a:ln cap="flat">
            <a:solidFill>
              <a:srgbClr val="128737"/>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sp>
        <p:nvSpPr>
          <p:cNvPr id="9" name="Freeform: Shape 8241">
            <a:extLst>
              <a:ext uri="{FF2B5EF4-FFF2-40B4-BE49-F238E27FC236}">
                <a16:creationId xmlns:a16="http://schemas.microsoft.com/office/drawing/2014/main" id="{DC1DB331-6432-4252-BFD2-760F98630416}"/>
              </a:ext>
            </a:extLst>
          </p:cNvPr>
          <p:cNvSpPr/>
          <p:nvPr/>
        </p:nvSpPr>
        <p:spPr>
          <a:xfrm>
            <a:off x="2536890" y="1377801"/>
            <a:ext cx="1604157" cy="1207748"/>
          </a:xfrm>
          <a:custGeom>
            <a:avLst/>
            <a:gdLst/>
            <a:ahLst/>
            <a:cxnLst>
              <a:cxn ang="3cd4">
                <a:pos x="hc" y="t"/>
              </a:cxn>
              <a:cxn ang="cd2">
                <a:pos x="l" y="vc"/>
              </a:cxn>
              <a:cxn ang="cd4">
                <a:pos x="hc" y="b"/>
              </a:cxn>
              <a:cxn ang="0">
                <a:pos x="r" y="vc"/>
              </a:cxn>
            </a:cxnLst>
            <a:rect l="l" t="t" r="r" b="b"/>
            <a:pathLst>
              <a:path w="1245" h="1245">
                <a:moveTo>
                  <a:pt x="0" y="0"/>
                </a:moveTo>
                <a:lnTo>
                  <a:pt x="0" y="0"/>
                </a:lnTo>
                <a:lnTo>
                  <a:pt x="0" y="1245"/>
                </a:lnTo>
                <a:lnTo>
                  <a:pt x="1245" y="1245"/>
                </a:lnTo>
                <a:lnTo>
                  <a:pt x="1245" y="1245"/>
                </a:lnTo>
                <a:lnTo>
                  <a:pt x="1245" y="0"/>
                </a:lnTo>
                <a:close/>
              </a:path>
            </a:pathLst>
          </a:custGeom>
          <a:solidFill>
            <a:schemeClr val="accent2">
              <a:lumMod val="20000"/>
              <a:lumOff val="80000"/>
              <a:alpha val="9000"/>
            </a:schemeClr>
          </a:solidFill>
          <a:ln cap="flat">
            <a:solidFill>
              <a:srgbClr val="128737"/>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sp>
        <p:nvSpPr>
          <p:cNvPr id="10" name="Freeform: Shape 8241">
            <a:extLst>
              <a:ext uri="{FF2B5EF4-FFF2-40B4-BE49-F238E27FC236}">
                <a16:creationId xmlns:a16="http://schemas.microsoft.com/office/drawing/2014/main" id="{89B545D4-1B33-4533-B21C-46E6ACC3B412}"/>
              </a:ext>
            </a:extLst>
          </p:cNvPr>
          <p:cNvSpPr/>
          <p:nvPr/>
        </p:nvSpPr>
        <p:spPr>
          <a:xfrm>
            <a:off x="751489" y="4746023"/>
            <a:ext cx="1604157" cy="1217585"/>
          </a:xfrm>
          <a:custGeom>
            <a:avLst/>
            <a:gdLst/>
            <a:ahLst/>
            <a:cxnLst>
              <a:cxn ang="3cd4">
                <a:pos x="hc" y="t"/>
              </a:cxn>
              <a:cxn ang="cd2">
                <a:pos x="l" y="vc"/>
              </a:cxn>
              <a:cxn ang="cd4">
                <a:pos x="hc" y="b"/>
              </a:cxn>
              <a:cxn ang="0">
                <a:pos x="r" y="vc"/>
              </a:cxn>
            </a:cxnLst>
            <a:rect l="l" t="t" r="r" b="b"/>
            <a:pathLst>
              <a:path w="1245" h="1245">
                <a:moveTo>
                  <a:pt x="0" y="0"/>
                </a:moveTo>
                <a:lnTo>
                  <a:pt x="0" y="0"/>
                </a:lnTo>
                <a:lnTo>
                  <a:pt x="0" y="1245"/>
                </a:lnTo>
                <a:lnTo>
                  <a:pt x="1245" y="1245"/>
                </a:lnTo>
                <a:lnTo>
                  <a:pt x="1245" y="1245"/>
                </a:lnTo>
                <a:lnTo>
                  <a:pt x="1245" y="0"/>
                </a:lnTo>
                <a:close/>
              </a:path>
            </a:pathLst>
          </a:custGeom>
          <a:solidFill>
            <a:schemeClr val="accent2">
              <a:lumMod val="20000"/>
              <a:lumOff val="80000"/>
              <a:alpha val="9000"/>
            </a:schemeClr>
          </a:solidFill>
          <a:ln cap="flat">
            <a:solidFill>
              <a:srgbClr val="128737"/>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sp>
        <p:nvSpPr>
          <p:cNvPr id="11" name="Freeform: Shape 8241">
            <a:extLst>
              <a:ext uri="{FF2B5EF4-FFF2-40B4-BE49-F238E27FC236}">
                <a16:creationId xmlns:a16="http://schemas.microsoft.com/office/drawing/2014/main" id="{07B4444F-6758-43F0-B3AD-E9A9B471AB6E}"/>
              </a:ext>
            </a:extLst>
          </p:cNvPr>
          <p:cNvSpPr/>
          <p:nvPr/>
        </p:nvSpPr>
        <p:spPr>
          <a:xfrm>
            <a:off x="2569738" y="4759810"/>
            <a:ext cx="1571310" cy="1207748"/>
          </a:xfrm>
          <a:custGeom>
            <a:avLst/>
            <a:gdLst/>
            <a:ahLst/>
            <a:cxnLst>
              <a:cxn ang="3cd4">
                <a:pos x="hc" y="t"/>
              </a:cxn>
              <a:cxn ang="cd2">
                <a:pos x="l" y="vc"/>
              </a:cxn>
              <a:cxn ang="cd4">
                <a:pos x="hc" y="b"/>
              </a:cxn>
              <a:cxn ang="0">
                <a:pos x="r" y="vc"/>
              </a:cxn>
            </a:cxnLst>
            <a:rect l="l" t="t" r="r" b="b"/>
            <a:pathLst>
              <a:path w="1245" h="1245">
                <a:moveTo>
                  <a:pt x="0" y="0"/>
                </a:moveTo>
                <a:lnTo>
                  <a:pt x="0" y="0"/>
                </a:lnTo>
                <a:lnTo>
                  <a:pt x="0" y="1245"/>
                </a:lnTo>
                <a:lnTo>
                  <a:pt x="1245" y="1245"/>
                </a:lnTo>
                <a:lnTo>
                  <a:pt x="1245" y="1245"/>
                </a:lnTo>
                <a:lnTo>
                  <a:pt x="1245" y="0"/>
                </a:lnTo>
                <a:close/>
              </a:path>
            </a:pathLst>
          </a:custGeom>
          <a:solidFill>
            <a:schemeClr val="accent2">
              <a:lumMod val="20000"/>
              <a:lumOff val="80000"/>
              <a:alpha val="9000"/>
            </a:schemeClr>
          </a:solidFill>
          <a:ln cap="flat">
            <a:solidFill>
              <a:srgbClr val="128737"/>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sp>
        <p:nvSpPr>
          <p:cNvPr id="12" name="Freeform: Shape 8241">
            <a:extLst>
              <a:ext uri="{FF2B5EF4-FFF2-40B4-BE49-F238E27FC236}">
                <a16:creationId xmlns:a16="http://schemas.microsoft.com/office/drawing/2014/main" id="{5915C700-18F2-48A2-9169-D3D794167FE0}"/>
              </a:ext>
            </a:extLst>
          </p:cNvPr>
          <p:cNvSpPr/>
          <p:nvPr/>
        </p:nvSpPr>
        <p:spPr>
          <a:xfrm>
            <a:off x="2549349" y="3059229"/>
            <a:ext cx="1604157" cy="1207748"/>
          </a:xfrm>
          <a:custGeom>
            <a:avLst/>
            <a:gdLst/>
            <a:ahLst/>
            <a:cxnLst>
              <a:cxn ang="3cd4">
                <a:pos x="hc" y="t"/>
              </a:cxn>
              <a:cxn ang="cd2">
                <a:pos x="l" y="vc"/>
              </a:cxn>
              <a:cxn ang="cd4">
                <a:pos x="hc" y="b"/>
              </a:cxn>
              <a:cxn ang="0">
                <a:pos x="r" y="vc"/>
              </a:cxn>
            </a:cxnLst>
            <a:rect l="l" t="t" r="r" b="b"/>
            <a:pathLst>
              <a:path w="1245" h="1245">
                <a:moveTo>
                  <a:pt x="0" y="0"/>
                </a:moveTo>
                <a:lnTo>
                  <a:pt x="0" y="0"/>
                </a:lnTo>
                <a:lnTo>
                  <a:pt x="0" y="1245"/>
                </a:lnTo>
                <a:lnTo>
                  <a:pt x="1245" y="1245"/>
                </a:lnTo>
                <a:lnTo>
                  <a:pt x="1245" y="1245"/>
                </a:lnTo>
                <a:lnTo>
                  <a:pt x="1245" y="0"/>
                </a:lnTo>
                <a:close/>
              </a:path>
            </a:pathLst>
          </a:custGeom>
          <a:solidFill>
            <a:schemeClr val="accent2">
              <a:lumMod val="20000"/>
              <a:lumOff val="80000"/>
              <a:alpha val="9000"/>
            </a:schemeClr>
          </a:solidFill>
          <a:ln cap="flat">
            <a:solidFill>
              <a:srgbClr val="128737"/>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sp>
        <p:nvSpPr>
          <p:cNvPr id="13" name="Freeform: Shape 8241">
            <a:extLst>
              <a:ext uri="{FF2B5EF4-FFF2-40B4-BE49-F238E27FC236}">
                <a16:creationId xmlns:a16="http://schemas.microsoft.com/office/drawing/2014/main" id="{089B897E-A49A-49DE-B912-AD90F0497C22}"/>
              </a:ext>
            </a:extLst>
          </p:cNvPr>
          <p:cNvSpPr/>
          <p:nvPr/>
        </p:nvSpPr>
        <p:spPr>
          <a:xfrm>
            <a:off x="4338507" y="3059229"/>
            <a:ext cx="1604157" cy="1207748"/>
          </a:xfrm>
          <a:custGeom>
            <a:avLst/>
            <a:gdLst/>
            <a:ahLst/>
            <a:cxnLst>
              <a:cxn ang="3cd4">
                <a:pos x="hc" y="t"/>
              </a:cxn>
              <a:cxn ang="cd2">
                <a:pos x="l" y="vc"/>
              </a:cxn>
              <a:cxn ang="cd4">
                <a:pos x="hc" y="b"/>
              </a:cxn>
              <a:cxn ang="0">
                <a:pos x="r" y="vc"/>
              </a:cxn>
            </a:cxnLst>
            <a:rect l="l" t="t" r="r" b="b"/>
            <a:pathLst>
              <a:path w="1245" h="1245">
                <a:moveTo>
                  <a:pt x="0" y="0"/>
                </a:moveTo>
                <a:lnTo>
                  <a:pt x="0" y="0"/>
                </a:lnTo>
                <a:lnTo>
                  <a:pt x="0" y="1245"/>
                </a:lnTo>
                <a:lnTo>
                  <a:pt x="1245" y="1245"/>
                </a:lnTo>
                <a:lnTo>
                  <a:pt x="1245" y="1245"/>
                </a:lnTo>
                <a:lnTo>
                  <a:pt x="1245" y="0"/>
                </a:lnTo>
                <a:close/>
              </a:path>
            </a:pathLst>
          </a:custGeom>
          <a:solidFill>
            <a:schemeClr val="accent2">
              <a:lumMod val="20000"/>
              <a:lumOff val="80000"/>
              <a:alpha val="9000"/>
            </a:schemeClr>
          </a:solidFill>
          <a:ln cap="flat">
            <a:solidFill>
              <a:srgbClr val="128737"/>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sp>
        <p:nvSpPr>
          <p:cNvPr id="14" name="Freeform: Shape 8241">
            <a:extLst>
              <a:ext uri="{FF2B5EF4-FFF2-40B4-BE49-F238E27FC236}">
                <a16:creationId xmlns:a16="http://schemas.microsoft.com/office/drawing/2014/main" id="{6428D156-0FDB-4FC9-8972-F741685DD81B}"/>
              </a:ext>
            </a:extLst>
          </p:cNvPr>
          <p:cNvSpPr/>
          <p:nvPr/>
        </p:nvSpPr>
        <p:spPr>
          <a:xfrm>
            <a:off x="757118" y="3059229"/>
            <a:ext cx="1604157" cy="1217585"/>
          </a:xfrm>
          <a:custGeom>
            <a:avLst/>
            <a:gdLst/>
            <a:ahLst/>
            <a:cxnLst>
              <a:cxn ang="3cd4">
                <a:pos x="hc" y="t"/>
              </a:cxn>
              <a:cxn ang="cd2">
                <a:pos x="l" y="vc"/>
              </a:cxn>
              <a:cxn ang="cd4">
                <a:pos x="hc" y="b"/>
              </a:cxn>
              <a:cxn ang="0">
                <a:pos x="r" y="vc"/>
              </a:cxn>
            </a:cxnLst>
            <a:rect l="l" t="t" r="r" b="b"/>
            <a:pathLst>
              <a:path w="1245" h="1245">
                <a:moveTo>
                  <a:pt x="0" y="0"/>
                </a:moveTo>
                <a:lnTo>
                  <a:pt x="0" y="0"/>
                </a:lnTo>
                <a:lnTo>
                  <a:pt x="0" y="1245"/>
                </a:lnTo>
                <a:lnTo>
                  <a:pt x="1245" y="1245"/>
                </a:lnTo>
                <a:lnTo>
                  <a:pt x="1245" y="1245"/>
                </a:lnTo>
                <a:lnTo>
                  <a:pt x="1245" y="0"/>
                </a:lnTo>
                <a:close/>
              </a:path>
            </a:pathLst>
          </a:custGeom>
          <a:solidFill>
            <a:schemeClr val="accent2">
              <a:lumMod val="20000"/>
              <a:lumOff val="80000"/>
              <a:alpha val="9000"/>
            </a:schemeClr>
          </a:solidFill>
          <a:ln cap="flat">
            <a:solidFill>
              <a:srgbClr val="128737"/>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grpSp>
        <p:nvGrpSpPr>
          <p:cNvPr id="15" name="Groupe 14">
            <a:extLst>
              <a:ext uri="{FF2B5EF4-FFF2-40B4-BE49-F238E27FC236}">
                <a16:creationId xmlns:a16="http://schemas.microsoft.com/office/drawing/2014/main" id="{989080F2-1DC6-46A5-A509-260C8D3599C1}"/>
              </a:ext>
            </a:extLst>
          </p:cNvPr>
          <p:cNvGrpSpPr/>
          <p:nvPr/>
        </p:nvGrpSpPr>
        <p:grpSpPr>
          <a:xfrm>
            <a:off x="2982503" y="1040702"/>
            <a:ext cx="729075" cy="729075"/>
            <a:chOff x="2618392" y="829999"/>
            <a:chExt cx="729075" cy="729075"/>
          </a:xfrm>
          <a:solidFill>
            <a:srgbClr val="279487"/>
          </a:solidFill>
        </p:grpSpPr>
        <p:sp>
          <p:nvSpPr>
            <p:cNvPr id="16" name="Freeform: Shape 8242">
              <a:extLst>
                <a:ext uri="{FF2B5EF4-FFF2-40B4-BE49-F238E27FC236}">
                  <a16:creationId xmlns:a16="http://schemas.microsoft.com/office/drawing/2014/main" id="{CC0343F8-FF6B-4B03-B3CE-98C4ED03F19E}"/>
                </a:ext>
              </a:extLst>
            </p:cNvPr>
            <p:cNvSpPr/>
            <p:nvPr/>
          </p:nvSpPr>
          <p:spPr>
            <a:xfrm>
              <a:off x="2618392" y="829999"/>
              <a:ext cx="729075" cy="729075"/>
            </a:xfrm>
            <a:custGeom>
              <a:avLst/>
              <a:gdLst/>
              <a:ahLst/>
              <a:cxnLst>
                <a:cxn ang="3cd4">
                  <a:pos x="hc" y="t"/>
                </a:cxn>
                <a:cxn ang="cd2">
                  <a:pos x="l" y="vc"/>
                </a:cxn>
                <a:cxn ang="cd4">
                  <a:pos x="hc" y="b"/>
                </a:cxn>
                <a:cxn ang="0">
                  <a:pos x="r" y="vc"/>
                </a:cxn>
              </a:cxnLst>
              <a:rect l="l" t="t" r="r" b="b"/>
              <a:pathLst>
                <a:path w="550" h="550">
                  <a:moveTo>
                    <a:pt x="550" y="275"/>
                  </a:moveTo>
                  <a:cubicBezTo>
                    <a:pt x="550" y="426"/>
                    <a:pt x="427" y="550"/>
                    <a:pt x="275" y="550"/>
                  </a:cubicBezTo>
                  <a:cubicBezTo>
                    <a:pt x="123" y="550"/>
                    <a:pt x="0" y="426"/>
                    <a:pt x="0" y="275"/>
                  </a:cubicBezTo>
                  <a:cubicBezTo>
                    <a:pt x="0" y="123"/>
                    <a:pt x="123" y="0"/>
                    <a:pt x="275" y="0"/>
                  </a:cubicBezTo>
                  <a:cubicBezTo>
                    <a:pt x="427" y="0"/>
                    <a:pt x="550" y="123"/>
                    <a:pt x="550" y="275"/>
                  </a:cubicBezTo>
                  <a:close/>
                </a:path>
              </a:pathLst>
            </a:custGeom>
            <a:grpFill/>
            <a:ln w="38100" cap="flat">
              <a:solidFill>
                <a:schemeClr val="bg1"/>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pic>
          <p:nvPicPr>
            <p:cNvPr id="17" name="Изображение 6">
              <a:extLst>
                <a:ext uri="{FF2B5EF4-FFF2-40B4-BE49-F238E27FC236}">
                  <a16:creationId xmlns:a16="http://schemas.microsoft.com/office/drawing/2014/main" id="{BC67B771-8C39-48E6-9A8F-DFD68C1F21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732948" y="925645"/>
              <a:ext cx="485061" cy="475772"/>
            </a:xfrm>
            <a:prstGeom prst="rect">
              <a:avLst/>
            </a:prstGeom>
            <a:noFill/>
          </p:spPr>
        </p:pic>
      </p:grpSp>
      <p:sp>
        <p:nvSpPr>
          <p:cNvPr id="18" name="Freeform: Shape 8242">
            <a:extLst>
              <a:ext uri="{FF2B5EF4-FFF2-40B4-BE49-F238E27FC236}">
                <a16:creationId xmlns:a16="http://schemas.microsoft.com/office/drawing/2014/main" id="{BD59188A-FF40-4949-A940-4BC87188AA1F}"/>
              </a:ext>
            </a:extLst>
          </p:cNvPr>
          <p:cNvSpPr/>
          <p:nvPr/>
        </p:nvSpPr>
        <p:spPr>
          <a:xfrm>
            <a:off x="2959621" y="2707570"/>
            <a:ext cx="729075" cy="729075"/>
          </a:xfrm>
          <a:custGeom>
            <a:avLst/>
            <a:gdLst/>
            <a:ahLst/>
            <a:cxnLst>
              <a:cxn ang="3cd4">
                <a:pos x="hc" y="t"/>
              </a:cxn>
              <a:cxn ang="cd2">
                <a:pos x="l" y="vc"/>
              </a:cxn>
              <a:cxn ang="cd4">
                <a:pos x="hc" y="b"/>
              </a:cxn>
              <a:cxn ang="0">
                <a:pos x="r" y="vc"/>
              </a:cxn>
            </a:cxnLst>
            <a:rect l="l" t="t" r="r" b="b"/>
            <a:pathLst>
              <a:path w="550" h="550">
                <a:moveTo>
                  <a:pt x="550" y="275"/>
                </a:moveTo>
                <a:cubicBezTo>
                  <a:pt x="550" y="426"/>
                  <a:pt x="427" y="550"/>
                  <a:pt x="275" y="550"/>
                </a:cubicBezTo>
                <a:cubicBezTo>
                  <a:pt x="123" y="550"/>
                  <a:pt x="0" y="426"/>
                  <a:pt x="0" y="275"/>
                </a:cubicBezTo>
                <a:cubicBezTo>
                  <a:pt x="0" y="123"/>
                  <a:pt x="123" y="0"/>
                  <a:pt x="275" y="0"/>
                </a:cubicBezTo>
                <a:cubicBezTo>
                  <a:pt x="427" y="0"/>
                  <a:pt x="550" y="123"/>
                  <a:pt x="550" y="275"/>
                </a:cubicBezTo>
                <a:close/>
              </a:path>
            </a:pathLst>
          </a:custGeom>
          <a:solidFill>
            <a:srgbClr val="279487"/>
          </a:solidFill>
          <a:ln w="38100" cap="flat">
            <a:solidFill>
              <a:schemeClr val="bg1"/>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pic>
        <p:nvPicPr>
          <p:cNvPr id="19" name="Рисунок 97">
            <a:extLst>
              <a:ext uri="{FF2B5EF4-FFF2-40B4-BE49-F238E27FC236}">
                <a16:creationId xmlns:a16="http://schemas.microsoft.com/office/drawing/2014/main" id="{E851DD38-D976-47BF-9B2B-A981A2E52C9A}"/>
              </a:ext>
            </a:extLst>
          </p:cNvPr>
          <p:cNvPicPr>
            <a:picLocks noChangeAspect="1"/>
          </p:cNvPicPr>
          <p:nvPr/>
        </p:nvPicPr>
        <p:blipFill>
          <a:blip r:embed="rId3">
            <a:duotone>
              <a:schemeClr val="bg2">
                <a:shade val="45000"/>
                <a:satMod val="135000"/>
              </a:schemeClr>
              <a:prstClr val="white"/>
            </a:duotone>
            <a:lum bright="40000" contrast="-20000"/>
          </a:blip>
          <a:stretch>
            <a:fillRect/>
          </a:stretch>
        </p:blipFill>
        <p:spPr>
          <a:xfrm>
            <a:off x="3159211" y="2931239"/>
            <a:ext cx="346646" cy="299207"/>
          </a:xfrm>
          <a:prstGeom prst="rect">
            <a:avLst/>
          </a:prstGeom>
        </p:spPr>
      </p:pic>
      <p:grpSp>
        <p:nvGrpSpPr>
          <p:cNvPr id="20" name="Groupe 19">
            <a:extLst>
              <a:ext uri="{FF2B5EF4-FFF2-40B4-BE49-F238E27FC236}">
                <a16:creationId xmlns:a16="http://schemas.microsoft.com/office/drawing/2014/main" id="{CE821650-F48D-42AE-A23A-65070D5CB56B}"/>
              </a:ext>
            </a:extLst>
          </p:cNvPr>
          <p:cNvGrpSpPr/>
          <p:nvPr/>
        </p:nvGrpSpPr>
        <p:grpSpPr>
          <a:xfrm>
            <a:off x="1167873" y="2707570"/>
            <a:ext cx="729075" cy="729075"/>
            <a:chOff x="826644" y="2761621"/>
            <a:chExt cx="729075" cy="729075"/>
          </a:xfrm>
        </p:grpSpPr>
        <p:sp>
          <p:nvSpPr>
            <p:cNvPr id="21" name="Freeform: Shape 8242">
              <a:extLst>
                <a:ext uri="{FF2B5EF4-FFF2-40B4-BE49-F238E27FC236}">
                  <a16:creationId xmlns:a16="http://schemas.microsoft.com/office/drawing/2014/main" id="{59C6C8F9-27B7-474E-8A41-2F3C3C08F32C}"/>
                </a:ext>
              </a:extLst>
            </p:cNvPr>
            <p:cNvSpPr/>
            <p:nvPr/>
          </p:nvSpPr>
          <p:spPr>
            <a:xfrm>
              <a:off x="826644" y="2761621"/>
              <a:ext cx="729075" cy="729075"/>
            </a:xfrm>
            <a:custGeom>
              <a:avLst/>
              <a:gdLst/>
              <a:ahLst/>
              <a:cxnLst>
                <a:cxn ang="3cd4">
                  <a:pos x="hc" y="t"/>
                </a:cxn>
                <a:cxn ang="cd2">
                  <a:pos x="l" y="vc"/>
                </a:cxn>
                <a:cxn ang="cd4">
                  <a:pos x="hc" y="b"/>
                </a:cxn>
                <a:cxn ang="0">
                  <a:pos x="r" y="vc"/>
                </a:cxn>
              </a:cxnLst>
              <a:rect l="l" t="t" r="r" b="b"/>
              <a:pathLst>
                <a:path w="550" h="550">
                  <a:moveTo>
                    <a:pt x="550" y="275"/>
                  </a:moveTo>
                  <a:cubicBezTo>
                    <a:pt x="550" y="426"/>
                    <a:pt x="427" y="550"/>
                    <a:pt x="275" y="550"/>
                  </a:cubicBezTo>
                  <a:cubicBezTo>
                    <a:pt x="123" y="550"/>
                    <a:pt x="0" y="426"/>
                    <a:pt x="0" y="275"/>
                  </a:cubicBezTo>
                  <a:cubicBezTo>
                    <a:pt x="0" y="123"/>
                    <a:pt x="123" y="0"/>
                    <a:pt x="275" y="0"/>
                  </a:cubicBezTo>
                  <a:cubicBezTo>
                    <a:pt x="427" y="0"/>
                    <a:pt x="550" y="123"/>
                    <a:pt x="550" y="275"/>
                  </a:cubicBezTo>
                  <a:close/>
                </a:path>
              </a:pathLst>
            </a:custGeom>
            <a:solidFill>
              <a:srgbClr val="279487"/>
            </a:solidFill>
            <a:ln w="38100" cap="flat">
              <a:solidFill>
                <a:schemeClr val="bg1"/>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pic>
          <p:nvPicPr>
            <p:cNvPr id="22" name="Picture 7" descr="C:\Users\RUS2150171\Downloads\noun_17963_ffffff.png">
              <a:extLst>
                <a:ext uri="{FF2B5EF4-FFF2-40B4-BE49-F238E27FC236}">
                  <a16:creationId xmlns:a16="http://schemas.microsoft.com/office/drawing/2014/main" id="{90B7CFA4-8132-4DA3-9E34-A00FD809C8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30643" y="2874535"/>
              <a:ext cx="449653" cy="44104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 name="Groupe 22">
            <a:extLst>
              <a:ext uri="{FF2B5EF4-FFF2-40B4-BE49-F238E27FC236}">
                <a16:creationId xmlns:a16="http://schemas.microsoft.com/office/drawing/2014/main" id="{B6E73CB5-78B8-4BE4-8B48-2F1744CA3522}"/>
              </a:ext>
            </a:extLst>
          </p:cNvPr>
          <p:cNvGrpSpPr/>
          <p:nvPr/>
        </p:nvGrpSpPr>
        <p:grpSpPr>
          <a:xfrm>
            <a:off x="4772959" y="1038038"/>
            <a:ext cx="729075" cy="729075"/>
            <a:chOff x="4408848" y="827335"/>
            <a:chExt cx="729075" cy="729075"/>
          </a:xfrm>
        </p:grpSpPr>
        <p:sp>
          <p:nvSpPr>
            <p:cNvPr id="24" name="Freeform: Shape 8242">
              <a:extLst>
                <a:ext uri="{FF2B5EF4-FFF2-40B4-BE49-F238E27FC236}">
                  <a16:creationId xmlns:a16="http://schemas.microsoft.com/office/drawing/2014/main" id="{0EFA6660-DCD7-44AC-8EF6-2D2D53F6218E}"/>
                </a:ext>
              </a:extLst>
            </p:cNvPr>
            <p:cNvSpPr/>
            <p:nvPr/>
          </p:nvSpPr>
          <p:spPr>
            <a:xfrm>
              <a:off x="4408848" y="827335"/>
              <a:ext cx="729075" cy="729075"/>
            </a:xfrm>
            <a:custGeom>
              <a:avLst/>
              <a:gdLst/>
              <a:ahLst/>
              <a:cxnLst>
                <a:cxn ang="3cd4">
                  <a:pos x="hc" y="t"/>
                </a:cxn>
                <a:cxn ang="cd2">
                  <a:pos x="l" y="vc"/>
                </a:cxn>
                <a:cxn ang="cd4">
                  <a:pos x="hc" y="b"/>
                </a:cxn>
                <a:cxn ang="0">
                  <a:pos x="r" y="vc"/>
                </a:cxn>
              </a:cxnLst>
              <a:rect l="l" t="t" r="r" b="b"/>
              <a:pathLst>
                <a:path w="550" h="550">
                  <a:moveTo>
                    <a:pt x="550" y="275"/>
                  </a:moveTo>
                  <a:cubicBezTo>
                    <a:pt x="550" y="426"/>
                    <a:pt x="427" y="550"/>
                    <a:pt x="275" y="550"/>
                  </a:cubicBezTo>
                  <a:cubicBezTo>
                    <a:pt x="123" y="550"/>
                    <a:pt x="0" y="426"/>
                    <a:pt x="0" y="275"/>
                  </a:cubicBezTo>
                  <a:cubicBezTo>
                    <a:pt x="0" y="123"/>
                    <a:pt x="123" y="0"/>
                    <a:pt x="275" y="0"/>
                  </a:cubicBezTo>
                  <a:cubicBezTo>
                    <a:pt x="427" y="0"/>
                    <a:pt x="550" y="123"/>
                    <a:pt x="550" y="275"/>
                  </a:cubicBezTo>
                  <a:close/>
                </a:path>
              </a:pathLst>
            </a:custGeom>
            <a:solidFill>
              <a:srgbClr val="279487"/>
            </a:solidFill>
            <a:ln w="38100" cap="flat">
              <a:solidFill>
                <a:schemeClr val="bg1"/>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pic>
          <p:nvPicPr>
            <p:cNvPr id="25" name="Picture 4" descr="C:\Users\RUS2150171\Downloads\noun_1568366_ffffff.png">
              <a:extLst>
                <a:ext uri="{FF2B5EF4-FFF2-40B4-BE49-F238E27FC236}">
                  <a16:creationId xmlns:a16="http://schemas.microsoft.com/office/drawing/2014/main" id="{CEE3D9D0-337E-4CED-AD1A-A623AADC1319}"/>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552695" y="948000"/>
              <a:ext cx="485287" cy="47599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 name="Groupe 25">
            <a:extLst>
              <a:ext uri="{FF2B5EF4-FFF2-40B4-BE49-F238E27FC236}">
                <a16:creationId xmlns:a16="http://schemas.microsoft.com/office/drawing/2014/main" id="{697D64EF-8448-43F9-9F03-E9C2145DD85A}"/>
              </a:ext>
            </a:extLst>
          </p:cNvPr>
          <p:cNvGrpSpPr/>
          <p:nvPr/>
        </p:nvGrpSpPr>
        <p:grpSpPr>
          <a:xfrm>
            <a:off x="3021452" y="4391501"/>
            <a:ext cx="729075" cy="729075"/>
            <a:chOff x="4378539" y="4649289"/>
            <a:chExt cx="729075" cy="729075"/>
          </a:xfrm>
        </p:grpSpPr>
        <p:sp>
          <p:nvSpPr>
            <p:cNvPr id="27" name="Freeform: Shape 8242">
              <a:extLst>
                <a:ext uri="{FF2B5EF4-FFF2-40B4-BE49-F238E27FC236}">
                  <a16:creationId xmlns:a16="http://schemas.microsoft.com/office/drawing/2014/main" id="{A626A5C7-AAA6-4FB0-BF48-6334BD5F5D06}"/>
                </a:ext>
              </a:extLst>
            </p:cNvPr>
            <p:cNvSpPr/>
            <p:nvPr/>
          </p:nvSpPr>
          <p:spPr>
            <a:xfrm>
              <a:off x="4378539" y="4649289"/>
              <a:ext cx="729075" cy="729075"/>
            </a:xfrm>
            <a:custGeom>
              <a:avLst/>
              <a:gdLst/>
              <a:ahLst/>
              <a:cxnLst>
                <a:cxn ang="3cd4">
                  <a:pos x="hc" y="t"/>
                </a:cxn>
                <a:cxn ang="cd2">
                  <a:pos x="l" y="vc"/>
                </a:cxn>
                <a:cxn ang="cd4">
                  <a:pos x="hc" y="b"/>
                </a:cxn>
                <a:cxn ang="0">
                  <a:pos x="r" y="vc"/>
                </a:cxn>
              </a:cxnLst>
              <a:rect l="l" t="t" r="r" b="b"/>
              <a:pathLst>
                <a:path w="550" h="550">
                  <a:moveTo>
                    <a:pt x="550" y="275"/>
                  </a:moveTo>
                  <a:cubicBezTo>
                    <a:pt x="550" y="426"/>
                    <a:pt x="427" y="550"/>
                    <a:pt x="275" y="550"/>
                  </a:cubicBezTo>
                  <a:cubicBezTo>
                    <a:pt x="123" y="550"/>
                    <a:pt x="0" y="426"/>
                    <a:pt x="0" y="275"/>
                  </a:cubicBezTo>
                  <a:cubicBezTo>
                    <a:pt x="0" y="123"/>
                    <a:pt x="123" y="0"/>
                    <a:pt x="275" y="0"/>
                  </a:cubicBezTo>
                  <a:cubicBezTo>
                    <a:pt x="427" y="0"/>
                    <a:pt x="550" y="123"/>
                    <a:pt x="550" y="275"/>
                  </a:cubicBezTo>
                  <a:close/>
                </a:path>
              </a:pathLst>
            </a:custGeom>
            <a:solidFill>
              <a:srgbClr val="279487"/>
            </a:solidFill>
            <a:ln w="38100" cap="flat">
              <a:solidFill>
                <a:schemeClr val="bg1"/>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pic>
          <p:nvPicPr>
            <p:cNvPr id="28" name="Изображение 14">
              <a:extLst>
                <a:ext uri="{FF2B5EF4-FFF2-40B4-BE49-F238E27FC236}">
                  <a16:creationId xmlns:a16="http://schemas.microsoft.com/office/drawing/2014/main" id="{8F640FE1-1483-48DA-A9EE-24B8BAB591E0}"/>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547942" y="4792104"/>
              <a:ext cx="390925" cy="383438"/>
            </a:xfrm>
            <a:prstGeom prst="rect">
              <a:avLst/>
            </a:prstGeom>
          </p:spPr>
        </p:pic>
      </p:grpSp>
      <p:sp>
        <p:nvSpPr>
          <p:cNvPr id="29" name="TextBox 117">
            <a:extLst>
              <a:ext uri="{FF2B5EF4-FFF2-40B4-BE49-F238E27FC236}">
                <a16:creationId xmlns:a16="http://schemas.microsoft.com/office/drawing/2014/main" id="{BBD6FE22-5F88-4330-942C-7E7926C5D27C}"/>
              </a:ext>
            </a:extLst>
          </p:cNvPr>
          <p:cNvSpPr txBox="1"/>
          <p:nvPr/>
        </p:nvSpPr>
        <p:spPr>
          <a:xfrm>
            <a:off x="1112124" y="5142252"/>
            <a:ext cx="896400" cy="307777"/>
          </a:xfrm>
          <a:prstGeom prst="rect">
            <a:avLst/>
          </a:prstGeom>
          <a:noFill/>
        </p:spPr>
        <p:txBody>
          <a:bodyPr wrap="none" rtlCol="0">
            <a:spAutoFit/>
          </a:bodyPr>
          <a:lstStyle/>
          <a:p>
            <a:pPr algn="ctr" rtl="0"/>
            <a:r>
              <a:rPr lang="en-gb" sz="1400" b="1">
                <a:solidFill>
                  <a:srgbClr val="279487"/>
                </a:solidFill>
                <a:latin typeface="Century Gothic" panose="020B0502020202020204" pitchFamily="34" charset="0"/>
                <a:ea typeface="Roboto" charset="0"/>
                <a:cs typeface="Roboto" charset="0"/>
              </a:rPr>
              <a:t>&gt; 10,000</a:t>
            </a:r>
          </a:p>
        </p:txBody>
      </p:sp>
      <p:sp>
        <p:nvSpPr>
          <p:cNvPr id="30" name="TextBox 118">
            <a:extLst>
              <a:ext uri="{FF2B5EF4-FFF2-40B4-BE49-F238E27FC236}">
                <a16:creationId xmlns:a16="http://schemas.microsoft.com/office/drawing/2014/main" id="{E6541CF1-8F39-49C0-98C5-CB7AECD445F0}"/>
              </a:ext>
            </a:extLst>
          </p:cNvPr>
          <p:cNvSpPr txBox="1"/>
          <p:nvPr/>
        </p:nvSpPr>
        <p:spPr>
          <a:xfrm>
            <a:off x="799537" y="5459670"/>
            <a:ext cx="1498395" cy="246221"/>
          </a:xfrm>
          <a:prstGeom prst="rect">
            <a:avLst/>
          </a:prstGeom>
          <a:noFill/>
        </p:spPr>
        <p:txBody>
          <a:bodyPr wrap="square" rtlCol="0">
            <a:spAutoFit/>
          </a:bodyPr>
          <a:lstStyle/>
          <a:p>
            <a:pPr algn="ctr" rtl="0">
              <a:lnSpc>
                <a:spcPts val="1240"/>
              </a:lnSpc>
            </a:pPr>
            <a:r>
              <a:rPr lang="en-gb" sz="1050">
                <a:latin typeface="Century Gothic" panose="020B0502020202020204" pitchFamily="34" charset="0"/>
                <a:ea typeface="Century Gothic" charset="0"/>
                <a:cs typeface="Century Gothic" charset="0"/>
              </a:rPr>
              <a:t>SHOPKEEPERS</a:t>
            </a:r>
          </a:p>
        </p:txBody>
      </p:sp>
      <p:sp>
        <p:nvSpPr>
          <p:cNvPr id="31" name="TextBox 119">
            <a:extLst>
              <a:ext uri="{FF2B5EF4-FFF2-40B4-BE49-F238E27FC236}">
                <a16:creationId xmlns:a16="http://schemas.microsoft.com/office/drawing/2014/main" id="{55DF22DB-AAEE-417C-92D2-A4597665D16B}"/>
              </a:ext>
            </a:extLst>
          </p:cNvPr>
          <p:cNvSpPr txBox="1"/>
          <p:nvPr/>
        </p:nvSpPr>
        <p:spPr>
          <a:xfrm>
            <a:off x="2926694" y="1801155"/>
            <a:ext cx="838691" cy="307777"/>
          </a:xfrm>
          <a:prstGeom prst="rect">
            <a:avLst/>
          </a:prstGeom>
          <a:noFill/>
        </p:spPr>
        <p:txBody>
          <a:bodyPr wrap="none" rtlCol="0">
            <a:spAutoFit/>
          </a:bodyPr>
          <a:lstStyle/>
          <a:p>
            <a:pPr algn="ctr" rtl="0"/>
            <a:r>
              <a:rPr lang="en-gb" sz="1400" b="1">
                <a:solidFill>
                  <a:srgbClr val="279487"/>
                </a:solidFill>
                <a:latin typeface="Century Gothic" panose="020B0502020202020204" pitchFamily="34" charset="0"/>
                <a:ea typeface="Roboto" charset="0"/>
                <a:cs typeface="Roboto" charset="0"/>
              </a:rPr>
              <a:t>10 countries</a:t>
            </a:r>
          </a:p>
        </p:txBody>
      </p:sp>
      <p:sp>
        <p:nvSpPr>
          <p:cNvPr id="32" name="TextBox 120">
            <a:extLst>
              <a:ext uri="{FF2B5EF4-FFF2-40B4-BE49-F238E27FC236}">
                <a16:creationId xmlns:a16="http://schemas.microsoft.com/office/drawing/2014/main" id="{30B67D89-1966-4C9F-B91A-9159BB706B1C}"/>
              </a:ext>
            </a:extLst>
          </p:cNvPr>
          <p:cNvSpPr txBox="1"/>
          <p:nvPr/>
        </p:nvSpPr>
        <p:spPr>
          <a:xfrm>
            <a:off x="2561979" y="2109939"/>
            <a:ext cx="1660070" cy="400110"/>
          </a:xfrm>
          <a:prstGeom prst="rect">
            <a:avLst/>
          </a:prstGeom>
          <a:noFill/>
        </p:spPr>
        <p:txBody>
          <a:bodyPr wrap="square" rtlCol="0">
            <a:spAutoFit/>
          </a:bodyPr>
          <a:lstStyle/>
          <a:p>
            <a:pPr algn="ctr" rtl="0">
              <a:lnSpc>
                <a:spcPts val="1240"/>
              </a:lnSpc>
            </a:pPr>
            <a:r>
              <a:rPr lang="en-gb" sz="1050">
                <a:latin typeface="Century Gothic" panose="020B0502020202020204" pitchFamily="34" charset="0"/>
                <a:ea typeface="Century Gothic" charset="0"/>
                <a:cs typeface="Century Gothic" charset="0"/>
              </a:rPr>
              <a:t>PRESENCE </a:t>
            </a:r>
          </a:p>
          <a:p>
            <a:pPr algn="ctr" rtl="0">
              <a:lnSpc>
                <a:spcPts val="1240"/>
              </a:lnSpc>
            </a:pPr>
            <a:r>
              <a:rPr lang="en-gb" sz="1050">
                <a:latin typeface="Century Gothic" panose="020B0502020202020204" pitchFamily="34" charset="0"/>
                <a:ea typeface="Century Gothic" charset="0"/>
                <a:cs typeface="Century Gothic" charset="0"/>
              </a:rPr>
              <a:t>IN EUROPE</a:t>
            </a:r>
          </a:p>
        </p:txBody>
      </p:sp>
      <p:sp>
        <p:nvSpPr>
          <p:cNvPr id="33" name="TextBox 121">
            <a:extLst>
              <a:ext uri="{FF2B5EF4-FFF2-40B4-BE49-F238E27FC236}">
                <a16:creationId xmlns:a16="http://schemas.microsoft.com/office/drawing/2014/main" id="{E9E64B19-F267-4D1F-ACA6-DBA761825070}"/>
              </a:ext>
            </a:extLst>
          </p:cNvPr>
          <p:cNvSpPr txBox="1"/>
          <p:nvPr/>
        </p:nvSpPr>
        <p:spPr>
          <a:xfrm>
            <a:off x="4865308" y="1781919"/>
            <a:ext cx="487634" cy="307777"/>
          </a:xfrm>
          <a:prstGeom prst="rect">
            <a:avLst/>
          </a:prstGeom>
          <a:noFill/>
        </p:spPr>
        <p:txBody>
          <a:bodyPr wrap="none" rtlCol="0">
            <a:spAutoFit/>
          </a:bodyPr>
          <a:lstStyle/>
          <a:p>
            <a:pPr algn="ctr" rtl="0"/>
            <a:r>
              <a:rPr lang="en-gb" sz="1400" b="1">
                <a:solidFill>
                  <a:srgbClr val="279487"/>
                </a:solidFill>
                <a:latin typeface="Century Gothic" panose="020B0502020202020204" pitchFamily="34" charset="0"/>
                <a:ea typeface="Roboto" charset="0"/>
                <a:cs typeface="Roboto" charset="0"/>
              </a:rPr>
              <a:t>297</a:t>
            </a:r>
          </a:p>
        </p:txBody>
      </p:sp>
      <p:sp>
        <p:nvSpPr>
          <p:cNvPr id="34" name="TextBox 122">
            <a:extLst>
              <a:ext uri="{FF2B5EF4-FFF2-40B4-BE49-F238E27FC236}">
                <a16:creationId xmlns:a16="http://schemas.microsoft.com/office/drawing/2014/main" id="{7A34ECBA-1B03-4EDE-911C-A9379B41006B}"/>
              </a:ext>
            </a:extLst>
          </p:cNvPr>
          <p:cNvSpPr txBox="1"/>
          <p:nvPr/>
        </p:nvSpPr>
        <p:spPr>
          <a:xfrm>
            <a:off x="4305914" y="2114559"/>
            <a:ext cx="1660070" cy="400110"/>
          </a:xfrm>
          <a:prstGeom prst="rect">
            <a:avLst/>
          </a:prstGeom>
          <a:noFill/>
        </p:spPr>
        <p:txBody>
          <a:bodyPr wrap="square" rtlCol="0">
            <a:spAutoFit/>
          </a:bodyPr>
          <a:lstStyle/>
          <a:p>
            <a:pPr algn="ctr" rtl="0">
              <a:lnSpc>
                <a:spcPts val="1240"/>
              </a:lnSpc>
            </a:pPr>
            <a:r>
              <a:rPr lang="en-gb" sz="1050">
                <a:latin typeface="Century Gothic" panose="020B0502020202020204" pitchFamily="34" charset="0"/>
                <a:ea typeface="Century Gothic" charset="0"/>
                <a:cs typeface="Century Gothic" charset="0"/>
              </a:rPr>
              <a:t>COMMERCIAL SITES MANAGED</a:t>
            </a:r>
          </a:p>
        </p:txBody>
      </p:sp>
      <p:sp>
        <p:nvSpPr>
          <p:cNvPr id="35" name="TextBox 127">
            <a:extLst>
              <a:ext uri="{FF2B5EF4-FFF2-40B4-BE49-F238E27FC236}">
                <a16:creationId xmlns:a16="http://schemas.microsoft.com/office/drawing/2014/main" id="{D998DB7E-52B2-4B78-A7E4-B3BA62C463E2}"/>
              </a:ext>
            </a:extLst>
          </p:cNvPr>
          <p:cNvSpPr txBox="1"/>
          <p:nvPr/>
        </p:nvSpPr>
        <p:spPr>
          <a:xfrm>
            <a:off x="1143928" y="3500549"/>
            <a:ext cx="772968" cy="307777"/>
          </a:xfrm>
          <a:prstGeom prst="rect">
            <a:avLst/>
          </a:prstGeom>
          <a:noFill/>
        </p:spPr>
        <p:txBody>
          <a:bodyPr wrap="none" rtlCol="0">
            <a:spAutoFit/>
          </a:bodyPr>
          <a:lstStyle/>
          <a:p>
            <a:pPr algn="ctr" rtl="0"/>
            <a:r>
              <a:rPr lang="en-gb" sz="1400" b="1">
                <a:solidFill>
                  <a:srgbClr val="279487"/>
                </a:solidFill>
                <a:latin typeface="Century Gothic" panose="020B0502020202020204" pitchFamily="34" charset="0"/>
                <a:ea typeface="Roboto" charset="0"/>
                <a:cs typeface="Roboto" charset="0"/>
              </a:rPr>
              <a:t>&gt; 1 billion</a:t>
            </a:r>
          </a:p>
        </p:txBody>
      </p:sp>
      <p:sp>
        <p:nvSpPr>
          <p:cNvPr id="36" name="TextBox 128">
            <a:extLst>
              <a:ext uri="{FF2B5EF4-FFF2-40B4-BE49-F238E27FC236}">
                <a16:creationId xmlns:a16="http://schemas.microsoft.com/office/drawing/2014/main" id="{3D583055-E96C-49CE-9C89-10603C74A131}"/>
              </a:ext>
            </a:extLst>
          </p:cNvPr>
          <p:cNvSpPr txBox="1"/>
          <p:nvPr/>
        </p:nvSpPr>
        <p:spPr>
          <a:xfrm>
            <a:off x="770383" y="3811603"/>
            <a:ext cx="1498395" cy="246221"/>
          </a:xfrm>
          <a:prstGeom prst="rect">
            <a:avLst/>
          </a:prstGeom>
          <a:noFill/>
        </p:spPr>
        <p:txBody>
          <a:bodyPr wrap="square" rtlCol="0">
            <a:spAutoFit/>
          </a:bodyPr>
          <a:lstStyle/>
          <a:p>
            <a:pPr algn="ctr" rtl="0">
              <a:lnSpc>
                <a:spcPts val="1240"/>
              </a:lnSpc>
            </a:pPr>
            <a:r>
              <a:rPr lang="en-gb" sz="1050">
                <a:latin typeface="Century Gothic" panose="020B0502020202020204" pitchFamily="34" charset="0"/>
                <a:ea typeface="Century Gothic" charset="0"/>
                <a:cs typeface="Century Gothic" charset="0"/>
              </a:rPr>
              <a:t>ANNUAL VISITORS</a:t>
            </a:r>
          </a:p>
        </p:txBody>
      </p:sp>
      <p:sp>
        <p:nvSpPr>
          <p:cNvPr id="37" name="TextBox 129">
            <a:extLst>
              <a:ext uri="{FF2B5EF4-FFF2-40B4-BE49-F238E27FC236}">
                <a16:creationId xmlns:a16="http://schemas.microsoft.com/office/drawing/2014/main" id="{1C24FDD5-14D0-47C7-AA52-56D5F710E5A5}"/>
              </a:ext>
            </a:extLst>
          </p:cNvPr>
          <p:cNvSpPr txBox="1"/>
          <p:nvPr/>
        </p:nvSpPr>
        <p:spPr>
          <a:xfrm>
            <a:off x="2681674" y="3495597"/>
            <a:ext cx="1301959" cy="307777"/>
          </a:xfrm>
          <a:prstGeom prst="rect">
            <a:avLst/>
          </a:prstGeom>
          <a:noFill/>
        </p:spPr>
        <p:txBody>
          <a:bodyPr wrap="none" rtlCol="0">
            <a:spAutoFit/>
          </a:bodyPr>
          <a:lstStyle/>
          <a:p>
            <a:pPr algn="ctr"/>
            <a:r>
              <a:rPr lang="en-gb" sz="1400" b="1" dirty="0">
                <a:solidFill>
                  <a:srgbClr val="279487"/>
                </a:solidFill>
                <a:latin typeface="Century Gothic" panose="020B0502020202020204" pitchFamily="34" charset="0"/>
                <a:ea typeface="Roboto" charset="0"/>
                <a:cs typeface="Roboto" charset="0"/>
              </a:rPr>
              <a:t>2.3 million </a:t>
            </a:r>
            <a:r>
              <a:rPr lang="ru-RU" sz="1400" b="1" dirty="0">
                <a:solidFill>
                  <a:srgbClr val="279487"/>
                </a:solidFill>
                <a:latin typeface="Century Gothic" panose="020B0502020202020204" pitchFamily="34" charset="0"/>
                <a:ea typeface="Roboto" charset="0"/>
                <a:cs typeface="Roboto" charset="0"/>
              </a:rPr>
              <a:t>м²</a:t>
            </a:r>
            <a:endParaRPr lang="en-US" sz="1400" b="1" dirty="0">
              <a:solidFill>
                <a:srgbClr val="279487"/>
              </a:solidFill>
              <a:latin typeface="Century Gothic" panose="020B0502020202020204" pitchFamily="34" charset="0"/>
              <a:ea typeface="Roboto" charset="0"/>
              <a:cs typeface="Roboto" charset="0"/>
            </a:endParaRPr>
          </a:p>
        </p:txBody>
      </p:sp>
      <p:sp>
        <p:nvSpPr>
          <p:cNvPr id="38" name="TextBox 130">
            <a:extLst>
              <a:ext uri="{FF2B5EF4-FFF2-40B4-BE49-F238E27FC236}">
                <a16:creationId xmlns:a16="http://schemas.microsoft.com/office/drawing/2014/main" id="{91811EF8-CB9B-4CA3-B4F7-7A5A0EA63601}"/>
              </a:ext>
            </a:extLst>
          </p:cNvPr>
          <p:cNvSpPr txBox="1"/>
          <p:nvPr/>
        </p:nvSpPr>
        <p:spPr>
          <a:xfrm>
            <a:off x="2581422" y="3811603"/>
            <a:ext cx="1626489" cy="246221"/>
          </a:xfrm>
          <a:prstGeom prst="rect">
            <a:avLst/>
          </a:prstGeom>
          <a:noFill/>
        </p:spPr>
        <p:txBody>
          <a:bodyPr wrap="square" rtlCol="0">
            <a:spAutoFit/>
          </a:bodyPr>
          <a:lstStyle/>
          <a:p>
            <a:pPr algn="ctr" rtl="0">
              <a:lnSpc>
                <a:spcPts val="1240"/>
              </a:lnSpc>
            </a:pPr>
            <a:r>
              <a:rPr lang="en-gb" sz="1050">
                <a:latin typeface="Century Gothic" panose="020B0502020202020204" pitchFamily="34" charset="0"/>
                <a:ea typeface="Century Gothic" charset="0"/>
                <a:cs typeface="Century Gothic" charset="0"/>
              </a:rPr>
              <a:t>TOTAL MANAGED GLA</a:t>
            </a:r>
          </a:p>
        </p:txBody>
      </p:sp>
      <p:sp>
        <p:nvSpPr>
          <p:cNvPr id="39" name="TextBox 137">
            <a:extLst>
              <a:ext uri="{FF2B5EF4-FFF2-40B4-BE49-F238E27FC236}">
                <a16:creationId xmlns:a16="http://schemas.microsoft.com/office/drawing/2014/main" id="{129FC58F-B6A3-43AD-BCC3-F7D246BE4737}"/>
              </a:ext>
            </a:extLst>
          </p:cNvPr>
          <p:cNvSpPr txBox="1"/>
          <p:nvPr/>
        </p:nvSpPr>
        <p:spPr>
          <a:xfrm>
            <a:off x="3137559" y="5132174"/>
            <a:ext cx="386644" cy="307777"/>
          </a:xfrm>
          <a:prstGeom prst="rect">
            <a:avLst/>
          </a:prstGeom>
          <a:noFill/>
        </p:spPr>
        <p:txBody>
          <a:bodyPr wrap="none" rtlCol="0">
            <a:spAutoFit/>
          </a:bodyPr>
          <a:lstStyle/>
          <a:p>
            <a:pPr algn="ctr" rtl="0"/>
            <a:r>
              <a:rPr lang="en-gb" sz="1400" b="1">
                <a:solidFill>
                  <a:srgbClr val="279487"/>
                </a:solidFill>
                <a:latin typeface="Century Gothic" panose="020B0502020202020204" pitchFamily="34" charset="0"/>
                <a:ea typeface="Roboto" charset="0"/>
                <a:cs typeface="Roboto" charset="0"/>
              </a:rPr>
              <a:t>23</a:t>
            </a:r>
          </a:p>
        </p:txBody>
      </p:sp>
      <p:sp>
        <p:nvSpPr>
          <p:cNvPr id="40" name="TextBox 138">
            <a:extLst>
              <a:ext uri="{FF2B5EF4-FFF2-40B4-BE49-F238E27FC236}">
                <a16:creationId xmlns:a16="http://schemas.microsoft.com/office/drawing/2014/main" id="{1BE3D19F-D1A7-40A3-B57A-F719E3010FA8}"/>
              </a:ext>
            </a:extLst>
          </p:cNvPr>
          <p:cNvSpPr txBox="1"/>
          <p:nvPr/>
        </p:nvSpPr>
        <p:spPr>
          <a:xfrm>
            <a:off x="2553732" y="5530734"/>
            <a:ext cx="1660070" cy="400110"/>
          </a:xfrm>
          <a:prstGeom prst="rect">
            <a:avLst/>
          </a:prstGeom>
          <a:noFill/>
        </p:spPr>
        <p:txBody>
          <a:bodyPr wrap="square" rtlCol="0">
            <a:spAutoFit/>
          </a:bodyPr>
          <a:lstStyle/>
          <a:p>
            <a:pPr algn="ctr" rtl="0">
              <a:lnSpc>
                <a:spcPts val="1240"/>
              </a:lnSpc>
            </a:pPr>
            <a:r>
              <a:rPr lang="en-gb" sz="1050">
                <a:latin typeface="Century Gothic" panose="020B0502020202020204" pitchFamily="34" charset="0"/>
                <a:ea typeface="Century Gothic" charset="0"/>
                <a:cs typeface="Century Gothic" charset="0"/>
              </a:rPr>
              <a:t>PROJECTS </a:t>
            </a:r>
            <a:br>
              <a:rPr lang="en-US" sz="1050">
                <a:latin typeface="Century Gothic" panose="020B0502020202020204" pitchFamily="34" charset="0"/>
                <a:ea typeface="Century Gothic" charset="0"/>
                <a:cs typeface="Century Gothic" charset="0"/>
              </a:rPr>
            </a:br>
            <a:r>
              <a:rPr lang="en-gb" sz="1050">
                <a:latin typeface="Century Gothic" panose="020B0502020202020204" pitchFamily="34" charset="0"/>
                <a:ea typeface="Century Gothic" charset="0"/>
                <a:cs typeface="Century Gothic" charset="0"/>
              </a:rPr>
              <a:t>IN DEVELOPMENT</a:t>
            </a:r>
          </a:p>
        </p:txBody>
      </p:sp>
      <p:sp>
        <p:nvSpPr>
          <p:cNvPr id="41" name="TextBox 75">
            <a:extLst>
              <a:ext uri="{FF2B5EF4-FFF2-40B4-BE49-F238E27FC236}">
                <a16:creationId xmlns:a16="http://schemas.microsoft.com/office/drawing/2014/main" id="{5AEC631F-D5BF-412D-80E5-2E875D05ABC0}"/>
              </a:ext>
            </a:extLst>
          </p:cNvPr>
          <p:cNvSpPr txBox="1"/>
          <p:nvPr/>
        </p:nvSpPr>
        <p:spPr>
          <a:xfrm>
            <a:off x="4800678" y="3481447"/>
            <a:ext cx="615874" cy="307777"/>
          </a:xfrm>
          <a:prstGeom prst="rect">
            <a:avLst/>
          </a:prstGeom>
          <a:noFill/>
        </p:spPr>
        <p:txBody>
          <a:bodyPr wrap="none" rtlCol="0">
            <a:spAutoFit/>
          </a:bodyPr>
          <a:lstStyle/>
          <a:p>
            <a:pPr algn="ctr" rtl="0"/>
            <a:r>
              <a:rPr lang="en-gb" sz="1400" b="1">
                <a:solidFill>
                  <a:srgbClr val="279487"/>
                </a:solidFill>
                <a:effectLst/>
                <a:latin typeface="Century Gothic" panose="020B0502020202020204" pitchFamily="34" charset="0"/>
                <a:ea typeface="Times New Roman" panose="02020603050405020304" pitchFamily="18" charset="0"/>
                <a:cs typeface="Calibri" panose="020F0502020204030204" pitchFamily="34" charset="0"/>
              </a:rPr>
              <a:t>8 billion</a:t>
            </a:r>
            <a:endParaRPr lang="en-US" sz="2000" b="1">
              <a:solidFill>
                <a:srgbClr val="279487"/>
              </a:solidFill>
              <a:highlight>
                <a:srgbClr val="FFFF00"/>
              </a:highlight>
              <a:latin typeface="Century Gothic" panose="020B0502020202020204" pitchFamily="34" charset="0"/>
              <a:ea typeface="Roboto" charset="0"/>
              <a:cs typeface="Roboto" charset="0"/>
            </a:endParaRPr>
          </a:p>
        </p:txBody>
      </p:sp>
      <p:sp>
        <p:nvSpPr>
          <p:cNvPr id="42" name="TextBox 76">
            <a:extLst>
              <a:ext uri="{FF2B5EF4-FFF2-40B4-BE49-F238E27FC236}">
                <a16:creationId xmlns:a16="http://schemas.microsoft.com/office/drawing/2014/main" id="{4CEDF4D7-F96A-4E67-A60B-CEB0A45057E3}"/>
              </a:ext>
            </a:extLst>
          </p:cNvPr>
          <p:cNvSpPr txBox="1"/>
          <p:nvPr/>
        </p:nvSpPr>
        <p:spPr>
          <a:xfrm>
            <a:off x="4392912" y="3795950"/>
            <a:ext cx="1498395" cy="400110"/>
          </a:xfrm>
          <a:prstGeom prst="rect">
            <a:avLst/>
          </a:prstGeom>
          <a:noFill/>
        </p:spPr>
        <p:txBody>
          <a:bodyPr wrap="square" rtlCol="0">
            <a:spAutoFit/>
          </a:bodyPr>
          <a:lstStyle/>
          <a:p>
            <a:pPr algn="ctr" rtl="0">
              <a:lnSpc>
                <a:spcPts val="1240"/>
              </a:lnSpc>
            </a:pPr>
            <a:r>
              <a:rPr lang="en-gb" sz="1050">
                <a:latin typeface="Century Gothic" panose="020B0502020202020204" pitchFamily="34" charset="0"/>
                <a:ea typeface="Century Gothic" charset="0"/>
                <a:cs typeface="Century Gothic" charset="0"/>
              </a:rPr>
              <a:t>PORTFOLIO</a:t>
            </a:r>
            <a:br>
              <a:rPr lang="en-US" sz="1050" dirty="0">
                <a:latin typeface="Century Gothic" panose="020B0502020202020204" pitchFamily="34" charset="0"/>
                <a:ea typeface="Century Gothic" charset="0"/>
                <a:cs typeface="Century Gothic" charset="0"/>
              </a:rPr>
            </a:br>
            <a:r>
              <a:rPr lang="en-gb" sz="1050">
                <a:latin typeface="Century Gothic" panose="020B0502020202020204" pitchFamily="34" charset="0"/>
                <a:ea typeface="Century Gothic" charset="0"/>
                <a:cs typeface="Century Gothic" charset="0"/>
              </a:rPr>
              <a:t>VALUE</a:t>
            </a:r>
            <a:endParaRPr lang="en-US" sz="900" dirty="0">
              <a:latin typeface="Century Gothic" panose="020B0502020202020204" pitchFamily="34" charset="0"/>
              <a:ea typeface="Century Gothic" charset="0"/>
              <a:cs typeface="Century Gothic" charset="0"/>
            </a:endParaRPr>
          </a:p>
        </p:txBody>
      </p:sp>
      <p:grpSp>
        <p:nvGrpSpPr>
          <p:cNvPr id="43" name="Groupe 42">
            <a:extLst>
              <a:ext uri="{FF2B5EF4-FFF2-40B4-BE49-F238E27FC236}">
                <a16:creationId xmlns:a16="http://schemas.microsoft.com/office/drawing/2014/main" id="{C67FE818-6BDB-48C2-B286-F65CC75E57A2}"/>
              </a:ext>
            </a:extLst>
          </p:cNvPr>
          <p:cNvGrpSpPr/>
          <p:nvPr/>
        </p:nvGrpSpPr>
        <p:grpSpPr>
          <a:xfrm>
            <a:off x="4769951" y="2710359"/>
            <a:ext cx="729075" cy="729075"/>
            <a:chOff x="4378795" y="2763378"/>
            <a:chExt cx="729075" cy="729075"/>
          </a:xfrm>
        </p:grpSpPr>
        <p:sp>
          <p:nvSpPr>
            <p:cNvPr id="44" name="Freeform: Shape 8242">
              <a:extLst>
                <a:ext uri="{FF2B5EF4-FFF2-40B4-BE49-F238E27FC236}">
                  <a16:creationId xmlns:a16="http://schemas.microsoft.com/office/drawing/2014/main" id="{2C5DB3BA-DAC1-44E5-9509-A686B26D01E2}"/>
                </a:ext>
              </a:extLst>
            </p:cNvPr>
            <p:cNvSpPr/>
            <p:nvPr/>
          </p:nvSpPr>
          <p:spPr>
            <a:xfrm>
              <a:off x="4378795" y="2763378"/>
              <a:ext cx="729075" cy="729075"/>
            </a:xfrm>
            <a:custGeom>
              <a:avLst/>
              <a:gdLst/>
              <a:ahLst/>
              <a:cxnLst>
                <a:cxn ang="3cd4">
                  <a:pos x="hc" y="t"/>
                </a:cxn>
                <a:cxn ang="cd2">
                  <a:pos x="l" y="vc"/>
                </a:cxn>
                <a:cxn ang="cd4">
                  <a:pos x="hc" y="b"/>
                </a:cxn>
                <a:cxn ang="0">
                  <a:pos x="r" y="vc"/>
                </a:cxn>
              </a:cxnLst>
              <a:rect l="l" t="t" r="r" b="b"/>
              <a:pathLst>
                <a:path w="550" h="550">
                  <a:moveTo>
                    <a:pt x="550" y="275"/>
                  </a:moveTo>
                  <a:cubicBezTo>
                    <a:pt x="550" y="426"/>
                    <a:pt x="427" y="550"/>
                    <a:pt x="275" y="550"/>
                  </a:cubicBezTo>
                  <a:cubicBezTo>
                    <a:pt x="123" y="550"/>
                    <a:pt x="0" y="426"/>
                    <a:pt x="0" y="275"/>
                  </a:cubicBezTo>
                  <a:cubicBezTo>
                    <a:pt x="0" y="123"/>
                    <a:pt x="123" y="0"/>
                    <a:pt x="275" y="0"/>
                  </a:cubicBezTo>
                  <a:cubicBezTo>
                    <a:pt x="427" y="0"/>
                    <a:pt x="550" y="123"/>
                    <a:pt x="550" y="275"/>
                  </a:cubicBezTo>
                  <a:close/>
                </a:path>
              </a:pathLst>
            </a:custGeom>
            <a:solidFill>
              <a:srgbClr val="279487"/>
            </a:solidFill>
            <a:ln w="38100" cap="flat">
              <a:solidFill>
                <a:schemeClr val="bg1"/>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pic>
          <p:nvPicPr>
            <p:cNvPr id="45" name="Рисунок 97">
              <a:extLst>
                <a:ext uri="{FF2B5EF4-FFF2-40B4-BE49-F238E27FC236}">
                  <a16:creationId xmlns:a16="http://schemas.microsoft.com/office/drawing/2014/main" id="{2F4E8E2A-5DFB-41A8-970A-E44BB69A708C}"/>
                </a:ext>
              </a:extLst>
            </p:cNvPr>
            <p:cNvPicPr>
              <a:picLocks noChangeAspect="1"/>
            </p:cNvPicPr>
            <p:nvPr/>
          </p:nvPicPr>
          <p:blipFill>
            <a:blip r:embed="rId3">
              <a:duotone>
                <a:schemeClr val="bg2">
                  <a:shade val="45000"/>
                  <a:satMod val="135000"/>
                </a:schemeClr>
                <a:prstClr val="white"/>
              </a:duotone>
              <a:lum bright="40000" contrast="-20000"/>
            </a:blip>
            <a:stretch>
              <a:fillRect/>
            </a:stretch>
          </p:blipFill>
          <p:spPr>
            <a:xfrm>
              <a:off x="4516786" y="2940156"/>
              <a:ext cx="449748" cy="395780"/>
            </a:xfrm>
            <a:prstGeom prst="rect">
              <a:avLst/>
            </a:prstGeom>
          </p:spPr>
        </p:pic>
      </p:grpSp>
      <p:grpSp>
        <p:nvGrpSpPr>
          <p:cNvPr id="46" name="Groupe 45">
            <a:extLst>
              <a:ext uri="{FF2B5EF4-FFF2-40B4-BE49-F238E27FC236}">
                <a16:creationId xmlns:a16="http://schemas.microsoft.com/office/drawing/2014/main" id="{5E360BFF-8496-479F-807F-3AEE802131D3}"/>
              </a:ext>
            </a:extLst>
          </p:cNvPr>
          <p:cNvGrpSpPr/>
          <p:nvPr/>
        </p:nvGrpSpPr>
        <p:grpSpPr>
          <a:xfrm>
            <a:off x="1186850" y="4399550"/>
            <a:ext cx="729075" cy="729075"/>
            <a:chOff x="845948" y="911567"/>
            <a:chExt cx="729075" cy="729075"/>
          </a:xfrm>
        </p:grpSpPr>
        <p:sp>
          <p:nvSpPr>
            <p:cNvPr id="47" name="Freeform: Shape 8242">
              <a:extLst>
                <a:ext uri="{FF2B5EF4-FFF2-40B4-BE49-F238E27FC236}">
                  <a16:creationId xmlns:a16="http://schemas.microsoft.com/office/drawing/2014/main" id="{0D23A4B5-79BF-4C68-978E-0DDC3A78FCDA}"/>
                </a:ext>
              </a:extLst>
            </p:cNvPr>
            <p:cNvSpPr/>
            <p:nvPr/>
          </p:nvSpPr>
          <p:spPr>
            <a:xfrm>
              <a:off x="845948" y="911567"/>
              <a:ext cx="729075" cy="729075"/>
            </a:xfrm>
            <a:custGeom>
              <a:avLst/>
              <a:gdLst/>
              <a:ahLst/>
              <a:cxnLst>
                <a:cxn ang="3cd4">
                  <a:pos x="hc" y="t"/>
                </a:cxn>
                <a:cxn ang="cd2">
                  <a:pos x="l" y="vc"/>
                </a:cxn>
                <a:cxn ang="cd4">
                  <a:pos x="hc" y="b"/>
                </a:cxn>
                <a:cxn ang="0">
                  <a:pos x="r" y="vc"/>
                </a:cxn>
              </a:cxnLst>
              <a:rect l="l" t="t" r="r" b="b"/>
              <a:pathLst>
                <a:path w="550" h="550">
                  <a:moveTo>
                    <a:pt x="550" y="275"/>
                  </a:moveTo>
                  <a:cubicBezTo>
                    <a:pt x="550" y="426"/>
                    <a:pt x="427" y="550"/>
                    <a:pt x="275" y="550"/>
                  </a:cubicBezTo>
                  <a:cubicBezTo>
                    <a:pt x="123" y="550"/>
                    <a:pt x="0" y="426"/>
                    <a:pt x="0" y="275"/>
                  </a:cubicBezTo>
                  <a:cubicBezTo>
                    <a:pt x="0" y="123"/>
                    <a:pt x="123" y="0"/>
                    <a:pt x="275" y="0"/>
                  </a:cubicBezTo>
                  <a:cubicBezTo>
                    <a:pt x="427" y="0"/>
                    <a:pt x="550" y="123"/>
                    <a:pt x="550" y="275"/>
                  </a:cubicBezTo>
                  <a:close/>
                </a:path>
              </a:pathLst>
            </a:custGeom>
            <a:solidFill>
              <a:srgbClr val="279487"/>
            </a:solidFill>
            <a:ln w="38100" cap="flat">
              <a:solidFill>
                <a:schemeClr val="bg1"/>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pic>
          <p:nvPicPr>
            <p:cNvPr id="48" name="Graphique 47" descr="Poignée de main contour">
              <a:extLst>
                <a:ext uri="{FF2B5EF4-FFF2-40B4-BE49-F238E27FC236}">
                  <a16:creationId xmlns:a16="http://schemas.microsoft.com/office/drawing/2014/main" id="{C8747419-DD8A-4D70-8FA4-2C44B776AFE1}"/>
                </a:ext>
              </a:extLst>
            </p:cNvPr>
            <p:cNvPicPr>
              <a:picLocks noChangeAspect="1"/>
            </p:cNvPicPr>
            <p:nvPr/>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955398" y="1053583"/>
              <a:ext cx="510174" cy="510174"/>
            </a:xfrm>
            <a:prstGeom prst="rect">
              <a:avLst/>
            </a:prstGeom>
          </p:spPr>
        </p:pic>
      </p:grpSp>
      <p:sp>
        <p:nvSpPr>
          <p:cNvPr id="49" name="TextBox 137">
            <a:extLst>
              <a:ext uri="{FF2B5EF4-FFF2-40B4-BE49-F238E27FC236}">
                <a16:creationId xmlns:a16="http://schemas.microsoft.com/office/drawing/2014/main" id="{822E6D75-57B5-4ED0-839B-82E344480353}"/>
              </a:ext>
            </a:extLst>
          </p:cNvPr>
          <p:cNvSpPr txBox="1"/>
          <p:nvPr/>
        </p:nvSpPr>
        <p:spPr>
          <a:xfrm>
            <a:off x="4794662" y="5167414"/>
            <a:ext cx="543739" cy="307777"/>
          </a:xfrm>
          <a:prstGeom prst="rect">
            <a:avLst/>
          </a:prstGeom>
          <a:noFill/>
        </p:spPr>
        <p:txBody>
          <a:bodyPr wrap="none" rtlCol="0">
            <a:spAutoFit/>
          </a:bodyPr>
          <a:lstStyle/>
          <a:p>
            <a:pPr algn="ctr" rtl="0"/>
            <a:r>
              <a:rPr lang="en-gb" sz="1400" b="1">
                <a:solidFill>
                  <a:srgbClr val="279487"/>
                </a:solidFill>
                <a:latin typeface="Century Gothic" panose="020B0502020202020204" pitchFamily="34" charset="0"/>
                <a:ea typeface="Roboto" charset="0"/>
                <a:cs typeface="Roboto" charset="0"/>
              </a:rPr>
              <a:t>&gt; 40</a:t>
            </a:r>
          </a:p>
        </p:txBody>
      </p:sp>
      <p:sp>
        <p:nvSpPr>
          <p:cNvPr id="50" name="TextBox 138">
            <a:extLst>
              <a:ext uri="{FF2B5EF4-FFF2-40B4-BE49-F238E27FC236}">
                <a16:creationId xmlns:a16="http://schemas.microsoft.com/office/drawing/2014/main" id="{955B3765-F879-4CB1-B2AA-930A11BD72E7}"/>
              </a:ext>
            </a:extLst>
          </p:cNvPr>
          <p:cNvSpPr txBox="1"/>
          <p:nvPr/>
        </p:nvSpPr>
        <p:spPr>
          <a:xfrm>
            <a:off x="4303733" y="5539264"/>
            <a:ext cx="1660070" cy="400110"/>
          </a:xfrm>
          <a:prstGeom prst="rect">
            <a:avLst/>
          </a:prstGeom>
          <a:noFill/>
        </p:spPr>
        <p:txBody>
          <a:bodyPr wrap="square" rtlCol="0">
            <a:spAutoFit/>
          </a:bodyPr>
          <a:lstStyle/>
          <a:p>
            <a:pPr algn="ctr" rtl="0">
              <a:lnSpc>
                <a:spcPts val="1240"/>
              </a:lnSpc>
            </a:pPr>
            <a:r>
              <a:rPr lang="en-gb" sz="1050">
                <a:latin typeface="Century Gothic" panose="020B0502020202020204" pitchFamily="34" charset="0"/>
                <a:ea typeface="Century Gothic" charset="0"/>
                <a:cs typeface="Century Gothic" charset="0"/>
              </a:rPr>
              <a:t>PROJECT SITES </a:t>
            </a:r>
          </a:p>
          <a:p>
            <a:pPr algn="ctr" rtl="0">
              <a:lnSpc>
                <a:spcPts val="1240"/>
              </a:lnSpc>
            </a:pPr>
            <a:r>
              <a:rPr lang="en-gb" sz="1050">
                <a:latin typeface="Century Gothic" panose="020B0502020202020204" pitchFamily="34" charset="0"/>
                <a:ea typeface="Century Gothic" charset="0"/>
                <a:cs typeface="Century Gothic" charset="0"/>
              </a:rPr>
              <a:t>DEFINED </a:t>
            </a:r>
          </a:p>
        </p:txBody>
      </p:sp>
      <p:pic>
        <p:nvPicPr>
          <p:cNvPr id="51" name="Picture 2" descr="Entreprise de nettoyage à Fontenay-aux-Roses, Hauts-de-Seine">
            <a:extLst>
              <a:ext uri="{FF2B5EF4-FFF2-40B4-BE49-F238E27FC236}">
                <a16:creationId xmlns:a16="http://schemas.microsoft.com/office/drawing/2014/main" id="{D3B10ABD-D5BE-4E98-8640-EB3F30ACD552}"/>
              </a:ext>
            </a:extLst>
          </p:cNvPr>
          <p:cNvPicPr>
            <a:picLocks noChangeAspect="1" noChangeArrowheads="1"/>
          </p:cNvPicPr>
          <p:nvPr/>
        </p:nvPicPr>
        <p:blipFill>
          <a:blip r:embed="rId9" cstate="email">
            <a:clrChange>
              <a:clrFrom>
                <a:srgbClr val="FFFFFF"/>
              </a:clrFrom>
              <a:clrTo>
                <a:srgbClr val="FFFFFF">
                  <a:alpha val="0"/>
                </a:srgbClr>
              </a:clrTo>
            </a:clrChange>
            <a:duotone>
              <a:schemeClr val="bg2">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4829592" y="4477961"/>
            <a:ext cx="567655" cy="567655"/>
          </a:xfrm>
          <a:prstGeom prst="rect">
            <a:avLst/>
          </a:prstGeom>
          <a:noFill/>
          <a:extLst>
            <a:ext uri="{909E8E84-426E-40DD-AFC4-6F175D3DCCD1}">
              <a14:hiddenFill xmlns:a14="http://schemas.microsoft.com/office/drawing/2010/main">
                <a:solidFill>
                  <a:srgbClr val="FFFFFF"/>
                </a:solidFill>
              </a14:hiddenFill>
            </a:ext>
          </a:extLst>
        </p:spPr>
      </p:pic>
      <p:grpSp>
        <p:nvGrpSpPr>
          <p:cNvPr id="53" name="Groupe 52">
            <a:extLst>
              <a:ext uri="{FF2B5EF4-FFF2-40B4-BE49-F238E27FC236}">
                <a16:creationId xmlns:a16="http://schemas.microsoft.com/office/drawing/2014/main" id="{E431986E-67BF-49A6-A292-69D74AEB4F08}"/>
              </a:ext>
            </a:extLst>
          </p:cNvPr>
          <p:cNvGrpSpPr/>
          <p:nvPr/>
        </p:nvGrpSpPr>
        <p:grpSpPr>
          <a:xfrm>
            <a:off x="1208619" y="997909"/>
            <a:ext cx="729075" cy="729075"/>
            <a:chOff x="794077" y="4649289"/>
            <a:chExt cx="729075" cy="729075"/>
          </a:xfrm>
        </p:grpSpPr>
        <p:sp>
          <p:nvSpPr>
            <p:cNvPr id="54" name="Freeform: Shape 8242">
              <a:extLst>
                <a:ext uri="{FF2B5EF4-FFF2-40B4-BE49-F238E27FC236}">
                  <a16:creationId xmlns:a16="http://schemas.microsoft.com/office/drawing/2014/main" id="{DE8A3F32-BA03-4D33-A087-D415B92F4EF9}"/>
                </a:ext>
              </a:extLst>
            </p:cNvPr>
            <p:cNvSpPr/>
            <p:nvPr/>
          </p:nvSpPr>
          <p:spPr>
            <a:xfrm>
              <a:off x="794077" y="4649289"/>
              <a:ext cx="729075" cy="729075"/>
            </a:xfrm>
            <a:custGeom>
              <a:avLst/>
              <a:gdLst/>
              <a:ahLst/>
              <a:cxnLst>
                <a:cxn ang="3cd4">
                  <a:pos x="hc" y="t"/>
                </a:cxn>
                <a:cxn ang="cd2">
                  <a:pos x="l" y="vc"/>
                </a:cxn>
                <a:cxn ang="cd4">
                  <a:pos x="hc" y="b"/>
                </a:cxn>
                <a:cxn ang="0">
                  <a:pos x="r" y="vc"/>
                </a:cxn>
              </a:cxnLst>
              <a:rect l="l" t="t" r="r" b="b"/>
              <a:pathLst>
                <a:path w="550" h="550">
                  <a:moveTo>
                    <a:pt x="550" y="275"/>
                  </a:moveTo>
                  <a:cubicBezTo>
                    <a:pt x="550" y="426"/>
                    <a:pt x="427" y="550"/>
                    <a:pt x="275" y="550"/>
                  </a:cubicBezTo>
                  <a:cubicBezTo>
                    <a:pt x="123" y="550"/>
                    <a:pt x="0" y="426"/>
                    <a:pt x="0" y="275"/>
                  </a:cubicBezTo>
                  <a:cubicBezTo>
                    <a:pt x="0" y="123"/>
                    <a:pt x="123" y="0"/>
                    <a:pt x="275" y="0"/>
                  </a:cubicBezTo>
                  <a:cubicBezTo>
                    <a:pt x="427" y="0"/>
                    <a:pt x="550" y="123"/>
                    <a:pt x="550" y="275"/>
                  </a:cubicBezTo>
                  <a:close/>
                </a:path>
              </a:pathLst>
            </a:custGeom>
            <a:solidFill>
              <a:srgbClr val="279487"/>
            </a:solidFill>
            <a:ln w="38100" cap="flat">
              <a:solidFill>
                <a:schemeClr val="bg1"/>
              </a:solidFill>
              <a:prstDash val="solid"/>
            </a:ln>
          </p:spPr>
          <p:txBody>
            <a:bodyPr vert="horz" wrap="none" lIns="45000" tIns="22500" rIns="45000" bIns="22500" rtlCol="0" anchor="ctr" anchorCtr="1" compatLnSpc="0"/>
            <a:lstStyle/>
            <a:p>
              <a:pPr rtl="0" hangingPunct="0"/>
              <a:endParaRPr lang="en-US" sz="700">
                <a:latin typeface="Century Gothic" panose="020B0502020202020204" pitchFamily="34" charset="0"/>
                <a:ea typeface="Arial Unicode MS" pitchFamily="2"/>
                <a:cs typeface="Arial Unicode MS" pitchFamily="2"/>
              </a:endParaRPr>
            </a:p>
          </p:txBody>
        </p:sp>
        <p:pic>
          <p:nvPicPr>
            <p:cNvPr id="55" name="Picture 3" descr="C:\Users\RUS2150171\Downloads\noun_163908_ffffff.png">
              <a:extLst>
                <a:ext uri="{FF2B5EF4-FFF2-40B4-BE49-F238E27FC236}">
                  <a16:creationId xmlns:a16="http://schemas.microsoft.com/office/drawing/2014/main" id="{E6DEC1A8-0CDE-4589-B06B-444396B35891}"/>
                </a:ext>
              </a:extLst>
            </p:cNvPr>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909045" y="4785416"/>
              <a:ext cx="498449" cy="488903"/>
            </a:xfrm>
            <a:prstGeom prst="rect">
              <a:avLst/>
            </a:prstGeom>
            <a:noFill/>
            <a:extLst>
              <a:ext uri="{909E8E84-426E-40DD-AFC4-6F175D3DCCD1}">
                <a14:hiddenFill xmlns:a14="http://schemas.microsoft.com/office/drawing/2010/main">
                  <a:solidFill>
                    <a:srgbClr val="FFFFFF"/>
                  </a:solidFill>
                </a14:hiddenFill>
              </a:ext>
            </a:extLst>
          </p:spPr>
        </p:pic>
      </p:grpSp>
      <p:sp>
        <p:nvSpPr>
          <p:cNvPr id="56" name="TextBox 133">
            <a:extLst>
              <a:ext uri="{FF2B5EF4-FFF2-40B4-BE49-F238E27FC236}">
                <a16:creationId xmlns:a16="http://schemas.microsoft.com/office/drawing/2014/main" id="{F5412AEA-681B-4CE2-9EDE-AC20201EF579}"/>
              </a:ext>
            </a:extLst>
          </p:cNvPr>
          <p:cNvSpPr txBox="1"/>
          <p:nvPr/>
        </p:nvSpPr>
        <p:spPr>
          <a:xfrm>
            <a:off x="1246729" y="1866808"/>
            <a:ext cx="588623" cy="307777"/>
          </a:xfrm>
          <a:prstGeom prst="rect">
            <a:avLst/>
          </a:prstGeom>
          <a:noFill/>
        </p:spPr>
        <p:txBody>
          <a:bodyPr wrap="none" lIns="91440" tIns="45720" rIns="91440" bIns="45720" rtlCol="0" anchor="t">
            <a:spAutoFit/>
          </a:bodyPr>
          <a:lstStyle/>
          <a:p>
            <a:pPr algn="ctr" rtl="0"/>
            <a:r>
              <a:rPr lang="en-gb" sz="1400" b="1">
                <a:solidFill>
                  <a:srgbClr val="279487"/>
                </a:solidFill>
                <a:latin typeface="Century Gothic"/>
                <a:ea typeface="Roboto" charset="0"/>
                <a:cs typeface="Roboto" charset="0"/>
              </a:rPr>
              <a:t>1,029</a:t>
            </a:r>
            <a:endParaRPr lang="en-US" sz="1400" b="1" dirty="0">
              <a:solidFill>
                <a:srgbClr val="279487"/>
              </a:solidFill>
              <a:latin typeface="Century Gothic" panose="020B0502020202020204" pitchFamily="34" charset="0"/>
              <a:ea typeface="Roboto" charset="0"/>
              <a:cs typeface="Roboto" charset="0"/>
            </a:endParaRPr>
          </a:p>
        </p:txBody>
      </p:sp>
      <p:sp>
        <p:nvSpPr>
          <p:cNvPr id="57" name="TextBox 134">
            <a:extLst>
              <a:ext uri="{FF2B5EF4-FFF2-40B4-BE49-F238E27FC236}">
                <a16:creationId xmlns:a16="http://schemas.microsoft.com/office/drawing/2014/main" id="{790E7174-C7E1-437B-8454-69AC76A09BF6}"/>
              </a:ext>
            </a:extLst>
          </p:cNvPr>
          <p:cNvSpPr txBox="1"/>
          <p:nvPr/>
        </p:nvSpPr>
        <p:spPr>
          <a:xfrm>
            <a:off x="800132" y="2213615"/>
            <a:ext cx="1498395" cy="246221"/>
          </a:xfrm>
          <a:prstGeom prst="rect">
            <a:avLst/>
          </a:prstGeom>
          <a:noFill/>
        </p:spPr>
        <p:txBody>
          <a:bodyPr wrap="square" rtlCol="0">
            <a:spAutoFit/>
          </a:bodyPr>
          <a:lstStyle/>
          <a:p>
            <a:pPr algn="ctr" rtl="0">
              <a:lnSpc>
                <a:spcPts val="1240"/>
              </a:lnSpc>
            </a:pPr>
            <a:r>
              <a:rPr lang="en-gb" sz="1050">
                <a:latin typeface="Century Gothic" panose="020B0502020202020204" pitchFamily="34" charset="0"/>
                <a:ea typeface="Century Gothic" charset="0"/>
                <a:cs typeface="Century Gothic" charset="0"/>
              </a:rPr>
              <a:t>EMPLOYEES</a:t>
            </a:r>
          </a:p>
        </p:txBody>
      </p:sp>
      <p:sp>
        <p:nvSpPr>
          <p:cNvPr id="58" name="ZoneTexte 57">
            <a:extLst>
              <a:ext uri="{FF2B5EF4-FFF2-40B4-BE49-F238E27FC236}">
                <a16:creationId xmlns:a16="http://schemas.microsoft.com/office/drawing/2014/main" id="{6B4C0EDE-1D5B-4B1C-8264-FF3779107015}"/>
              </a:ext>
            </a:extLst>
          </p:cNvPr>
          <p:cNvSpPr txBox="1"/>
          <p:nvPr/>
        </p:nvSpPr>
        <p:spPr>
          <a:xfrm>
            <a:off x="252003" y="6874097"/>
            <a:ext cx="6311554" cy="1556901"/>
          </a:xfrm>
          <a:prstGeom prst="rect">
            <a:avLst/>
          </a:prstGeom>
          <a:noFill/>
        </p:spPr>
        <p:txBody>
          <a:bodyPr wrap="square" rtlCol="0">
            <a:spAutoFit/>
          </a:bodyPr>
          <a:lstStyle/>
          <a:p>
            <a:pPr algn="just" rtl="0"/>
            <a:r>
              <a:rPr lang="en-gb" sz="900" b="1" dirty="0">
                <a:latin typeface="Century Gothic" panose="020B0502020202020204" pitchFamily="34" charset="0"/>
              </a:rPr>
              <a:t>About us</a:t>
            </a:r>
            <a:r>
              <a:rPr lang="en-gb" sz="900" dirty="0">
                <a:latin typeface="Century Gothic" panose="020B0502020202020204" pitchFamily="34" charset="0"/>
              </a:rPr>
              <a:t> </a:t>
            </a:r>
          </a:p>
          <a:p>
            <a:pPr algn="just" rtl="0">
              <a:lnSpc>
                <a:spcPct val="107000"/>
              </a:lnSpc>
              <a:spcAft>
                <a:spcPts val="800"/>
              </a:spcAft>
            </a:pPr>
            <a:r>
              <a:rPr lang="en-gb" sz="900" dirty="0" err="1">
                <a:effectLst/>
                <a:latin typeface="Century Gothic" panose="020B0502020202020204" pitchFamily="34" charset="0"/>
                <a:ea typeface="DengXian" panose="02010600030101010101" pitchFamily="2" charset="-122"/>
                <a:cs typeface="Arial" panose="020B0604020202020204" pitchFamily="34" charset="0"/>
              </a:rPr>
              <a:t>Nhood</a:t>
            </a:r>
            <a:r>
              <a:rPr lang="en-gb" sz="900" dirty="0">
                <a:effectLst/>
                <a:latin typeface="Century Gothic" panose="020B0502020202020204" pitchFamily="34" charset="0"/>
                <a:ea typeface="DengXian" panose="02010600030101010101" pitchFamily="2" charset="-122"/>
                <a:cs typeface="Arial" panose="020B0604020202020204" pitchFamily="34" charset="0"/>
              </a:rPr>
              <a:t> is a new mixed-use real estate operator owned by AFM (Association </a:t>
            </a:r>
            <a:r>
              <a:rPr lang="en-gb" sz="900" dirty="0" err="1">
                <a:effectLst/>
                <a:latin typeface="Century Gothic" panose="020B0502020202020204" pitchFamily="34" charset="0"/>
                <a:ea typeface="DengXian" panose="02010600030101010101" pitchFamily="2" charset="-122"/>
                <a:cs typeface="Arial" panose="020B0604020202020204" pitchFamily="34" charset="0"/>
              </a:rPr>
              <a:t>Familiale</a:t>
            </a:r>
            <a:r>
              <a:rPr lang="en-gb" sz="900" dirty="0">
                <a:effectLst/>
                <a:latin typeface="Century Gothic" panose="020B0502020202020204" pitchFamily="34" charset="0"/>
                <a:ea typeface="DengXian" panose="02010600030101010101" pitchFamily="2" charset="-122"/>
                <a:cs typeface="Arial" panose="020B0604020202020204" pitchFamily="34" charset="0"/>
              </a:rPr>
              <a:t> </a:t>
            </a:r>
            <a:r>
              <a:rPr lang="en-gb" sz="900" dirty="0" err="1">
                <a:effectLst/>
                <a:latin typeface="Century Gothic" panose="020B0502020202020204" pitchFamily="34" charset="0"/>
                <a:ea typeface="DengXian" panose="02010600030101010101" pitchFamily="2" charset="-122"/>
                <a:cs typeface="Arial" panose="020B0604020202020204" pitchFamily="34" charset="0"/>
              </a:rPr>
              <a:t>Mulliez</a:t>
            </a:r>
            <a:r>
              <a:rPr lang="en-gb" sz="900" dirty="0">
                <a:effectLst/>
                <a:latin typeface="Century Gothic" panose="020B0502020202020204" pitchFamily="34" charset="0"/>
                <a:ea typeface="DengXian" panose="02010600030101010101" pitchFamily="2" charset="-122"/>
                <a:cs typeface="Arial" panose="020B0604020202020204" pitchFamily="34" charset="0"/>
              </a:rPr>
              <a:t>) and a player </a:t>
            </a:r>
            <a:br>
              <a:rPr lang="fr-FR" sz="900" dirty="0">
                <a:effectLst/>
                <a:latin typeface="Century Gothic" panose="020B0502020202020204" pitchFamily="34" charset="0"/>
                <a:ea typeface="DengXian" panose="02010600030101010101" pitchFamily="2" charset="-122"/>
                <a:cs typeface="Arial" panose="020B0604020202020204" pitchFamily="34" charset="0"/>
              </a:rPr>
            </a:br>
            <a:r>
              <a:rPr lang="en-gb" sz="900" dirty="0">
                <a:effectLst/>
                <a:latin typeface="Century Gothic" panose="020B0502020202020204" pitchFamily="34" charset="0"/>
                <a:ea typeface="DengXian" panose="02010600030101010101" pitchFamily="2" charset="-122"/>
                <a:cs typeface="Arial" panose="020B0604020202020204" pitchFamily="34" charset="0"/>
              </a:rPr>
              <a:t>in the regeneration of urban real estate with a triple positive impact: societal, environmental and economic (People, Planet, Profit). Its expertise covers the animation, operation and commercialisation of mixed-use sites, asset management, development and promotion at the service of a vision of more resilient, ecological cities with a wide mix of neighbourhood functions and uses (local shops, short circuits, housing, offices, transition urban planning and third places). </a:t>
            </a:r>
            <a:r>
              <a:rPr lang="en-gb" sz="900" dirty="0" err="1">
                <a:effectLst/>
                <a:latin typeface="Century Gothic" panose="020B0502020202020204" pitchFamily="34" charset="0"/>
                <a:ea typeface="Times New Roman" panose="02020603050405020304" pitchFamily="18" charset="0"/>
                <a:cs typeface="Times New Roman" panose="02020603050405020304" pitchFamily="18" charset="0"/>
              </a:rPr>
              <a:t>Nhood</a:t>
            </a:r>
            <a:r>
              <a:rPr lang="en-gb" sz="900" dirty="0">
                <a:effectLst/>
                <a:latin typeface="Century Gothic" panose="020B0502020202020204" pitchFamily="34" charset="0"/>
                <a:ea typeface="DengXian" panose="02010600030101010101" pitchFamily="2" charset="-122"/>
                <a:cs typeface="Arial" panose="020B0604020202020204" pitchFamily="34" charset="0"/>
              </a:rPr>
              <a:t> brings together the real estate skills and know-how of 1,029 experts in 10 European countries to enduringly regenerate and transform a managed initial portfolio of nearly 300 commercial sites in Europe, including 76 in France, with a potential 30,000 housing units at 40 projects. The property </a:t>
            </a:r>
            <a:r>
              <a:rPr lang="en-gb" sz="900" dirty="0" err="1">
                <a:effectLst/>
                <a:latin typeface="Century Gothic" panose="020B0502020202020204" pitchFamily="34" charset="0"/>
                <a:ea typeface="DengXian" panose="02010600030101010101" pitchFamily="2" charset="-122"/>
                <a:cs typeface="Arial" panose="020B0604020202020204" pitchFamily="34" charset="0"/>
              </a:rPr>
              <a:t>Nhood</a:t>
            </a:r>
            <a:r>
              <a:rPr lang="en-gb" sz="900" dirty="0">
                <a:effectLst/>
                <a:latin typeface="Century Gothic" panose="020B0502020202020204" pitchFamily="34" charset="0"/>
                <a:ea typeface="DengXian" panose="02010600030101010101" pitchFamily="2" charset="-122"/>
                <a:cs typeface="Arial" panose="020B0604020202020204" pitchFamily="34" charset="0"/>
              </a:rPr>
              <a:t> is mandated for is valued at over €8 billion.</a:t>
            </a:r>
            <a:r>
              <a:rPr lang="en-gb" sz="900" dirty="0">
                <a:solidFill>
                  <a:srgbClr val="ED7D31"/>
                </a:solidFill>
                <a:effectLst/>
                <a:latin typeface="Century Gothic" panose="020B0502020202020204" pitchFamily="34" charset="0"/>
                <a:ea typeface="DengXian" panose="02010600030101010101" pitchFamily="2" charset="-122"/>
                <a:cs typeface="Arial" panose="020B0604020202020204" pitchFamily="34" charset="0"/>
              </a:rPr>
              <a:t> </a:t>
            </a:r>
            <a:endParaRPr lang="fr-FR" sz="900" dirty="0">
              <a:effectLst/>
              <a:latin typeface="Calibri" panose="020F0502020204030204" pitchFamily="34" charset="0"/>
              <a:ea typeface="DengXian" panose="02010600030101010101" pitchFamily="2" charset="-122"/>
              <a:cs typeface="Arial" panose="020B0604020202020204" pitchFamily="34" charset="0"/>
            </a:endParaRPr>
          </a:p>
        </p:txBody>
      </p:sp>
      <p:pic>
        <p:nvPicPr>
          <p:cNvPr id="1028" name="Picture 4" descr="Résultat de recherche d'images pour &quot;logo auchan png&quot;">
            <a:extLst>
              <a:ext uri="{FF2B5EF4-FFF2-40B4-BE49-F238E27FC236}">
                <a16:creationId xmlns:a16="http://schemas.microsoft.com/office/drawing/2014/main" id="{69C943D0-A84A-46FA-8525-E23CB5B026D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0848" y="6479730"/>
            <a:ext cx="801058" cy="18060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ésultat de recherche d'images pour &quot;logo leroy merlin&quot;">
            <a:extLst>
              <a:ext uri="{FF2B5EF4-FFF2-40B4-BE49-F238E27FC236}">
                <a16:creationId xmlns:a16="http://schemas.microsoft.com/office/drawing/2014/main" id="{D544B604-7FA8-4D28-A454-7728B8530218}"/>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43135" y="6384752"/>
            <a:ext cx="535431" cy="32317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Résultat de recherche d'images pour &quot;logo décathlon&quot;">
            <a:extLst>
              <a:ext uri="{FF2B5EF4-FFF2-40B4-BE49-F238E27FC236}">
                <a16:creationId xmlns:a16="http://schemas.microsoft.com/office/drawing/2014/main" id="{9117FD9A-2609-4FCD-8C20-DB3DC740C8D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79795" y="6468001"/>
            <a:ext cx="925325" cy="24759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Résultat de recherche d'images pour &quot;logo Morgan Stanley&quot;">
            <a:extLst>
              <a:ext uri="{FF2B5EF4-FFF2-40B4-BE49-F238E27FC236}">
                <a16:creationId xmlns:a16="http://schemas.microsoft.com/office/drawing/2014/main" id="{42DDA028-FA5A-4B02-ACD1-ECE5E13E957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16442" y="6448870"/>
            <a:ext cx="1208619" cy="30215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Résultat de recherche d'images pour &quot;logo Primonial&quot;">
            <a:extLst>
              <a:ext uri="{FF2B5EF4-FFF2-40B4-BE49-F238E27FC236}">
                <a16:creationId xmlns:a16="http://schemas.microsoft.com/office/drawing/2014/main" id="{DAB10E1C-22CF-43CF-B47F-F0922C8A22E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94662" y="6492080"/>
            <a:ext cx="912941" cy="19576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Résultat de recherche d'images pour &quot;logo CNP&quot;">
            <a:extLst>
              <a:ext uri="{FF2B5EF4-FFF2-40B4-BE49-F238E27FC236}">
                <a16:creationId xmlns:a16="http://schemas.microsoft.com/office/drawing/2014/main" id="{42152F2C-FDD1-4674-B813-621C1BBE57E0}"/>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34894" y="6474980"/>
            <a:ext cx="572798" cy="249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697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648E8504-2E07-4A03-A889-E72F90F905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5262" y="5060350"/>
            <a:ext cx="4007472" cy="2021093"/>
          </a:xfrm>
          <a:prstGeom prst="rect">
            <a:avLst/>
          </a:prstGeom>
        </p:spPr>
      </p:pic>
      <p:sp>
        <p:nvSpPr>
          <p:cNvPr id="5" name="ZoneTexte 4">
            <a:extLst>
              <a:ext uri="{FF2B5EF4-FFF2-40B4-BE49-F238E27FC236}">
                <a16:creationId xmlns:a16="http://schemas.microsoft.com/office/drawing/2014/main" id="{E32B4157-FC85-4B63-B55B-70FD83A3D7D6}"/>
              </a:ext>
            </a:extLst>
          </p:cNvPr>
          <p:cNvSpPr txBox="1"/>
          <p:nvPr/>
        </p:nvSpPr>
        <p:spPr>
          <a:xfrm>
            <a:off x="-1" y="7433559"/>
            <a:ext cx="6858000" cy="461665"/>
          </a:xfrm>
          <a:prstGeom prst="rect">
            <a:avLst/>
          </a:prstGeom>
          <a:noFill/>
        </p:spPr>
        <p:txBody>
          <a:bodyPr wrap="square" rtlCol="0">
            <a:spAutoFit/>
          </a:bodyPr>
          <a:lstStyle/>
          <a:p>
            <a:pPr lvl="0" algn="ctr" rtl="0"/>
            <a:r>
              <a:rPr lang="en-gb" sz="2400" u="none" strike="noStrike">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t>www.nhood.com</a:t>
            </a:r>
            <a:endParaRPr lang="fr-FR" sz="1800" u="none" strike="noStrike" dirty="0">
              <a:solidFill>
                <a:schemeClr val="bg1"/>
              </a:solidFill>
              <a:effectLst/>
              <a:latin typeface="Century Gothic" panose="020B0502020202020204" pitchFamily="34" charset="0"/>
              <a:ea typeface="Times New Roman" panose="02020603050405020304" pitchFamily="18" charset="0"/>
            </a:endParaRPr>
          </a:p>
        </p:txBody>
      </p:sp>
    </p:spTree>
    <p:extLst>
      <p:ext uri="{BB962C8B-B14F-4D97-AF65-F5344CB8AC3E}">
        <p14:creationId xmlns:p14="http://schemas.microsoft.com/office/powerpoint/2010/main" val="1998086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CD19A472-AAD1-4A85-AA27-07D45E81FB72}"/>
              </a:ext>
            </a:extLst>
          </p:cNvPr>
          <p:cNvSpPr>
            <a:spLocks noGrp="1"/>
          </p:cNvSpPr>
          <p:nvPr>
            <p:ph type="sldNum" sz="quarter" idx="12"/>
          </p:nvPr>
        </p:nvSpPr>
        <p:spPr/>
        <p:txBody>
          <a:bodyPr rtlCol="0"/>
          <a:lstStyle/>
          <a:p>
            <a:pPr rtl="0"/>
            <a:fld id="{DAB08055-D449-4C37-A8C0-BFB161A8576B}" type="slidenum">
              <a:rPr lang="fr-FR" smtClean="0"/>
              <a:t>2</a:t>
            </a:fld>
            <a:endParaRPr lang="fr-FR"/>
          </a:p>
        </p:txBody>
      </p:sp>
      <p:sp>
        <p:nvSpPr>
          <p:cNvPr id="2" name="Rectangle 1">
            <a:extLst>
              <a:ext uri="{FF2B5EF4-FFF2-40B4-BE49-F238E27FC236}">
                <a16:creationId xmlns:a16="http://schemas.microsoft.com/office/drawing/2014/main" id="{B9377A5F-6276-584A-97A4-690D570B0192}"/>
              </a:ext>
            </a:extLst>
          </p:cNvPr>
          <p:cNvSpPr/>
          <p:nvPr/>
        </p:nvSpPr>
        <p:spPr>
          <a:xfrm>
            <a:off x="5990897" y="8671034"/>
            <a:ext cx="867103" cy="2909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pic>
        <p:nvPicPr>
          <p:cNvPr id="6" name="Image 5">
            <a:extLst>
              <a:ext uri="{FF2B5EF4-FFF2-40B4-BE49-F238E27FC236}">
                <a16:creationId xmlns:a16="http://schemas.microsoft.com/office/drawing/2014/main" id="{CB4B5F27-E981-F84B-8B86-450DCDB2B2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591" y="210531"/>
            <a:ext cx="1158065" cy="584048"/>
          </a:xfrm>
          <a:prstGeom prst="rect">
            <a:avLst/>
          </a:prstGeom>
        </p:spPr>
      </p:pic>
      <p:sp>
        <p:nvSpPr>
          <p:cNvPr id="3" name="ZoneTexte 2">
            <a:extLst>
              <a:ext uri="{FF2B5EF4-FFF2-40B4-BE49-F238E27FC236}">
                <a16:creationId xmlns:a16="http://schemas.microsoft.com/office/drawing/2014/main" id="{E90ECED2-7024-5F47-9D04-17E8A2C07B96}"/>
              </a:ext>
            </a:extLst>
          </p:cNvPr>
          <p:cNvSpPr txBox="1"/>
          <p:nvPr/>
        </p:nvSpPr>
        <p:spPr>
          <a:xfrm>
            <a:off x="2449286" y="407404"/>
            <a:ext cx="3657600" cy="430887"/>
          </a:xfrm>
          <a:prstGeom prst="rect">
            <a:avLst/>
          </a:prstGeom>
          <a:noFill/>
        </p:spPr>
        <p:txBody>
          <a:bodyPr wrap="square" rtlCol="0">
            <a:spAutoFit/>
          </a:bodyPr>
          <a:lstStyle/>
          <a:p>
            <a:pPr algn="r" rtl="0"/>
            <a:r>
              <a:rPr lang="en-gb" sz="1100">
                <a:latin typeface="Century Gothic" panose="020B0502020202020204" pitchFamily="34" charset="0"/>
                <a:cs typeface="Centaur" panose="020F0502020204030204" pitchFamily="34" charset="0"/>
              </a:rPr>
              <a:t>PRESS RELEASE</a:t>
            </a:r>
            <a:br>
              <a:rPr lang="fr-FR" sz="1100">
                <a:latin typeface="Century Gothic" panose="020B0502020202020204" pitchFamily="34" charset="0"/>
                <a:cs typeface="Centaur" panose="020F0502020204030204" pitchFamily="34" charset="0"/>
              </a:rPr>
            </a:br>
            <a:r>
              <a:rPr lang="en-gb" sz="1100">
                <a:latin typeface="Century Gothic" panose="020B0502020202020204" pitchFamily="34" charset="0"/>
                <a:cs typeface="Centaur" panose="020F0502020204030204" pitchFamily="34" charset="0"/>
              </a:rPr>
              <a:t>26 January 2021</a:t>
            </a:r>
            <a:endParaRPr lang="fr-FR" sz="1100" dirty="0">
              <a:latin typeface="Century Gothic" panose="020B0502020202020204" pitchFamily="34" charset="0"/>
              <a:cs typeface="Centaur" panose="020F0502020204030204" pitchFamily="34" charset="0"/>
            </a:endParaRPr>
          </a:p>
        </p:txBody>
      </p:sp>
      <p:sp>
        <p:nvSpPr>
          <p:cNvPr id="9" name="TextBox 8">
            <a:extLst>
              <a:ext uri="{FF2B5EF4-FFF2-40B4-BE49-F238E27FC236}">
                <a16:creationId xmlns:a16="http://schemas.microsoft.com/office/drawing/2014/main" id="{D228D438-EF00-5743-AD44-FC7C7B096306}"/>
              </a:ext>
            </a:extLst>
          </p:cNvPr>
          <p:cNvSpPr txBox="1"/>
          <p:nvPr/>
        </p:nvSpPr>
        <p:spPr>
          <a:xfrm>
            <a:off x="494596" y="1048488"/>
            <a:ext cx="5891917" cy="7097328"/>
          </a:xfrm>
          <a:prstGeom prst="rect">
            <a:avLst/>
          </a:prstGeom>
          <a:noFill/>
        </p:spPr>
        <p:txBody>
          <a:bodyPr wrap="square" rtlCol="0">
            <a:spAutoFit/>
          </a:bodyPr>
          <a:lstStyle/>
          <a:p>
            <a:pPr algn="ctr">
              <a:lnSpc>
                <a:spcPct val="107000"/>
              </a:lnSpc>
              <a:spcAft>
                <a:spcPts val="0"/>
              </a:spcAft>
            </a:pPr>
            <a:r>
              <a:rPr lang="en-GB" sz="1000" b="1" u="sng" dirty="0" err="1">
                <a:latin typeface="Century Gothic" panose="020B0502020202020204" pitchFamily="34" charset="0"/>
                <a:ea typeface="Century Gothic" panose="020B0502020202020204" pitchFamily="34" charset="0"/>
                <a:cs typeface="Century Gothic" panose="020B0502020202020204" pitchFamily="34" charset="0"/>
              </a:rPr>
              <a:t>Nhood</a:t>
            </a:r>
            <a:r>
              <a:rPr lang="en-GB" sz="1000" b="1" u="sng" dirty="0">
                <a:latin typeface="Century Gothic" panose="020B0502020202020204" pitchFamily="34" charset="0"/>
                <a:ea typeface="Century Gothic" panose="020B0502020202020204" pitchFamily="34" charset="0"/>
                <a:cs typeface="Century Gothic" panose="020B0502020202020204" pitchFamily="34" charset="0"/>
              </a:rPr>
              <a:t> is a new mixed real estate operator</a:t>
            </a:r>
            <a:r>
              <a:rPr lang="en-GB" sz="1000" b="1" dirty="0">
                <a:latin typeface="Century Gothic" panose="020B0502020202020204" pitchFamily="34" charset="0"/>
                <a:ea typeface="Century Gothic" panose="020B0502020202020204" pitchFamily="34" charset="0"/>
                <a:cs typeface="Century Gothic" panose="020B0502020202020204" pitchFamily="34" charset="0"/>
              </a:rPr>
              <a:t>  </a:t>
            </a:r>
            <a:br>
              <a:rPr lang="en-GB" sz="1000" b="1" dirty="0">
                <a:latin typeface="Century Gothic" panose="020B0502020202020204" pitchFamily="34" charset="0"/>
                <a:ea typeface="Century Gothic" panose="020B0502020202020204" pitchFamily="34" charset="0"/>
                <a:cs typeface="Century Gothic" panose="020B0502020202020204" pitchFamily="34" charset="0"/>
              </a:rPr>
            </a:br>
            <a:r>
              <a:rPr lang="en-GB" sz="1000" b="1" dirty="0">
                <a:latin typeface="Century Gothic" panose="020B0502020202020204" pitchFamily="34" charset="0"/>
                <a:ea typeface="Century Gothic" panose="020B0502020202020204" pitchFamily="34" charset="0"/>
                <a:cs typeface="Century Gothic" panose="020B0502020202020204" pitchFamily="34" charset="0"/>
              </a:rPr>
              <a:t>created to help property asset owners  </a:t>
            </a:r>
            <a:br>
              <a:rPr lang="en-GB" sz="1000" b="1" dirty="0">
                <a:latin typeface="Century Gothic" panose="020B0502020202020204" pitchFamily="34" charset="0"/>
                <a:ea typeface="Century Gothic" panose="020B0502020202020204" pitchFamily="34" charset="0"/>
                <a:cs typeface="Century Gothic" panose="020B0502020202020204" pitchFamily="34" charset="0"/>
              </a:rPr>
            </a:br>
            <a:r>
              <a:rPr lang="en-GB" sz="1000" b="1" dirty="0">
                <a:latin typeface="Century Gothic" panose="020B0502020202020204" pitchFamily="34" charset="0"/>
                <a:ea typeface="Century Gothic" panose="020B0502020202020204" pitchFamily="34" charset="0"/>
                <a:cs typeface="Century Gothic" panose="020B0502020202020204" pitchFamily="34" charset="0"/>
              </a:rPr>
              <a:t>animate, regenerate and transform sites into new living places </a:t>
            </a:r>
            <a:br>
              <a:rPr lang="en-GB" sz="1000" b="1" dirty="0">
                <a:latin typeface="Century Gothic" panose="020B0502020202020204" pitchFamily="34" charset="0"/>
                <a:ea typeface="Century Gothic" panose="020B0502020202020204" pitchFamily="34" charset="0"/>
                <a:cs typeface="Century Gothic" panose="020B0502020202020204" pitchFamily="34" charset="0"/>
              </a:rPr>
            </a:br>
            <a:r>
              <a:rPr lang="en-GB" sz="1000" b="1" dirty="0">
                <a:latin typeface="Century Gothic" panose="020B0502020202020204" pitchFamily="34" charset="0"/>
                <a:ea typeface="Century Gothic" panose="020B0502020202020204" pitchFamily="34" charset="0"/>
                <a:cs typeface="Century Gothic" panose="020B0502020202020204" pitchFamily="34" charset="0"/>
              </a:rPr>
              <a:t>for living better together. </a:t>
            </a:r>
            <a:endParaRPr lang="en-GB" sz="1000" dirty="0">
              <a:latin typeface="Calibri" panose="020F0502020204030204" pitchFamily="34" charset="0"/>
              <a:ea typeface="DengXian" panose="02010600030101010101" pitchFamily="2" charset="-122"/>
              <a:cs typeface="Arial" panose="020B0604020202020204" pitchFamily="34" charset="0"/>
            </a:endParaRPr>
          </a:p>
          <a:p>
            <a:pPr algn="just" fontAlgn="base">
              <a:spcAft>
                <a:spcPts val="0"/>
              </a:spcAft>
            </a:pPr>
            <a:r>
              <a:rPr lang="en-US" sz="1000" dirty="0">
                <a:latin typeface="Century Gothic" panose="020B0502020202020204" pitchFamily="34" charset="0"/>
                <a:ea typeface="DengXian" panose="02010600030101010101" pitchFamily="2" charset="-122"/>
                <a:cs typeface="Arial" panose="020B0604020202020204" pitchFamily="34" charset="0"/>
              </a:rPr>
              <a:t> </a:t>
            </a:r>
            <a:endParaRPr lang="en-GB" sz="1050" dirty="0">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spcAft>
                <a:spcPts val="0"/>
              </a:spcAft>
            </a:pPr>
            <a:r>
              <a:rPr lang="en-US" sz="1000" b="1" dirty="0">
                <a:latin typeface="Century Gothic" panose="020B0502020202020204" pitchFamily="34" charset="0"/>
                <a:ea typeface="DengXian" panose="02010600030101010101" pitchFamily="2" charset="-122"/>
                <a:cs typeface="Arial" panose="020B0604020202020204" pitchFamily="34" charset="0"/>
              </a:rPr>
              <a:t> </a:t>
            </a:r>
            <a:endParaRPr lang="en-GB" sz="1050" dirty="0">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spcAft>
                <a:spcPts val="0"/>
              </a:spcAft>
            </a:pPr>
            <a:r>
              <a:rPr lang="en-GB" sz="1000" b="1" dirty="0">
                <a:latin typeface="Century Gothic" panose="020B0502020202020204" pitchFamily="34" charset="0"/>
                <a:ea typeface="DengXian" panose="02010600030101010101" pitchFamily="2" charset="-122"/>
                <a:cs typeface="Arial" panose="020B0604020202020204" pitchFamily="34" charset="0"/>
              </a:rPr>
              <a:t>Antoine </a:t>
            </a:r>
            <a:r>
              <a:rPr lang="en-GB" sz="1000" b="1" dirty="0" err="1">
                <a:latin typeface="Century Gothic" panose="020B0502020202020204" pitchFamily="34" charset="0"/>
                <a:ea typeface="DengXian" panose="02010600030101010101" pitchFamily="2" charset="-122"/>
                <a:cs typeface="Arial" panose="020B0604020202020204" pitchFamily="34" charset="0"/>
              </a:rPr>
              <a:t>Grolin</a:t>
            </a:r>
            <a:r>
              <a:rPr lang="en-GB" sz="1000" b="1" dirty="0">
                <a:latin typeface="Century Gothic" panose="020B0502020202020204" pitchFamily="34" charset="0"/>
                <a:ea typeface="DengXian" panose="02010600030101010101" pitchFamily="2" charset="-122"/>
                <a:cs typeface="Arial" panose="020B0604020202020204" pitchFamily="34" charset="0"/>
              </a:rPr>
              <a:t>, a family partner and member of </a:t>
            </a:r>
            <a:r>
              <a:rPr lang="en-GB" sz="1000" b="1" dirty="0" err="1">
                <a:latin typeface="Century Gothic" panose="020B0502020202020204" pitchFamily="34" charset="0"/>
                <a:ea typeface="DengXian" panose="02010600030101010101" pitchFamily="2" charset="-122"/>
                <a:cs typeface="Arial" panose="020B0604020202020204" pitchFamily="34" charset="0"/>
              </a:rPr>
              <a:t>Gérance</a:t>
            </a:r>
            <a:r>
              <a:rPr lang="en-GB" sz="1000" b="1" dirty="0">
                <a:latin typeface="Century Gothic" panose="020B0502020202020204" pitchFamily="34" charset="0"/>
                <a:ea typeface="DengXian" panose="02010600030101010101" pitchFamily="2" charset="-122"/>
                <a:cs typeface="Arial" panose="020B0604020202020204" pitchFamily="34" charset="0"/>
              </a:rPr>
              <a:t> AFM (Association </a:t>
            </a:r>
            <a:r>
              <a:rPr lang="en-GB" sz="1000" b="1" dirty="0" err="1">
                <a:latin typeface="Century Gothic" panose="020B0502020202020204" pitchFamily="34" charset="0"/>
                <a:ea typeface="DengXian" panose="02010600030101010101" pitchFamily="2" charset="-122"/>
                <a:cs typeface="Arial" panose="020B0604020202020204" pitchFamily="34" charset="0"/>
              </a:rPr>
              <a:t>Familiale</a:t>
            </a:r>
            <a:r>
              <a:rPr lang="en-GB" sz="1000" b="1" dirty="0">
                <a:latin typeface="Century Gothic" panose="020B0502020202020204" pitchFamily="34" charset="0"/>
                <a:ea typeface="DengXian" panose="02010600030101010101" pitchFamily="2" charset="-122"/>
                <a:cs typeface="Arial" panose="020B0604020202020204" pitchFamily="34" charset="0"/>
              </a:rPr>
              <a:t> </a:t>
            </a:r>
            <a:r>
              <a:rPr lang="en-GB" sz="1000" b="1" dirty="0" err="1">
                <a:latin typeface="Century Gothic" panose="020B0502020202020204" pitchFamily="34" charset="0"/>
                <a:ea typeface="DengXian" panose="02010600030101010101" pitchFamily="2" charset="-122"/>
                <a:cs typeface="Arial" panose="020B0604020202020204" pitchFamily="34" charset="0"/>
              </a:rPr>
              <a:t>Mulliez</a:t>
            </a:r>
            <a:r>
              <a:rPr lang="en-GB" sz="1000" b="1" dirty="0">
                <a:latin typeface="Century Gothic" panose="020B0502020202020204" pitchFamily="34" charset="0"/>
                <a:ea typeface="DengXian" panose="02010600030101010101" pitchFamily="2" charset="-122"/>
                <a:cs typeface="Arial" panose="020B0604020202020204" pitchFamily="34" charset="0"/>
              </a:rPr>
              <a:t>), Chairman of </a:t>
            </a:r>
            <a:r>
              <a:rPr lang="en-GB" sz="1000" b="1" dirty="0" err="1">
                <a:latin typeface="Century Gothic" panose="020B0502020202020204" pitchFamily="34" charset="0"/>
                <a:ea typeface="DengXian" panose="02010600030101010101" pitchFamily="2" charset="-122"/>
                <a:cs typeface="Arial" panose="020B0604020202020204" pitchFamily="34" charset="0"/>
              </a:rPr>
              <a:t>Ceetrus</a:t>
            </a:r>
            <a:r>
              <a:rPr lang="en-GB" sz="1000" b="1" dirty="0">
                <a:latin typeface="Century Gothic" panose="020B0502020202020204" pitchFamily="34" charset="0"/>
                <a:ea typeface="DengXian" panose="02010600030101010101" pitchFamily="2" charset="-122"/>
                <a:cs typeface="Arial" panose="020B0604020202020204" pitchFamily="34" charset="0"/>
              </a:rPr>
              <a:t> and Chairman-Founder of </a:t>
            </a:r>
            <a:r>
              <a:rPr lang="en-GB" sz="1000" b="1" dirty="0" err="1">
                <a:latin typeface="Century Gothic" panose="020B0502020202020204" pitchFamily="34" charset="0"/>
                <a:ea typeface="DengXian" panose="02010600030101010101" pitchFamily="2" charset="-122"/>
                <a:cs typeface="Arial" panose="020B0604020202020204" pitchFamily="34" charset="0"/>
              </a:rPr>
              <a:t>Nodi</a:t>
            </a:r>
            <a:r>
              <a:rPr lang="en-GB" sz="1000" b="1" dirty="0">
                <a:latin typeface="Century Gothic" panose="020B0502020202020204" pitchFamily="34" charset="0"/>
                <a:ea typeface="DengXian" panose="02010600030101010101" pitchFamily="2" charset="-122"/>
                <a:cs typeface="Arial" panose="020B0604020202020204" pitchFamily="34" charset="0"/>
              </a:rPr>
              <a:t>, announced the creation in January 2021 of a new company: </a:t>
            </a:r>
            <a:r>
              <a:rPr lang="en-GB" sz="1000" b="1" dirty="0" err="1">
                <a:latin typeface="Century Gothic" panose="020B0502020202020204" pitchFamily="34" charset="0"/>
                <a:ea typeface="DengXian" panose="02010600030101010101" pitchFamily="2" charset="-122"/>
                <a:cs typeface="Arial" panose="020B0604020202020204" pitchFamily="34" charset="0"/>
              </a:rPr>
              <a:t>Nhood</a:t>
            </a:r>
            <a:r>
              <a:rPr lang="en-GB" sz="1000" b="1" dirty="0">
                <a:latin typeface="Century Gothic" panose="020B0502020202020204" pitchFamily="34" charset="0"/>
                <a:ea typeface="DengXian" panose="02010600030101010101" pitchFamily="2" charset="-122"/>
                <a:cs typeface="Arial" panose="020B0604020202020204" pitchFamily="34" charset="0"/>
              </a:rPr>
              <a:t>, owned by AFM.</a:t>
            </a:r>
            <a:endParaRPr lang="en-GB" sz="1050" dirty="0">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spcAft>
                <a:spcPts val="0"/>
              </a:spcAft>
            </a:pPr>
            <a:r>
              <a:rPr lang="en-US" sz="1000" dirty="0">
                <a:latin typeface="Century Gothic" panose="020B0502020202020204" pitchFamily="34" charset="0"/>
                <a:ea typeface="DengXian" panose="02010600030101010101" pitchFamily="2" charset="-122"/>
                <a:cs typeface="Arial" panose="020B0604020202020204" pitchFamily="34" charset="0"/>
              </a:rPr>
              <a:t> </a:t>
            </a:r>
            <a:endParaRPr lang="en-GB" sz="105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en-GB" sz="1000" dirty="0">
                <a:latin typeface="Century Gothic" panose="020B0502020202020204" pitchFamily="34" charset="0"/>
                <a:ea typeface="Century Gothic" panose="020B0502020202020204" pitchFamily="34" charset="0"/>
                <a:cs typeface="Century Gothic" panose="020B0502020202020204" pitchFamily="34" charset="0"/>
              </a:rPr>
              <a:t>This officialises the separation of assets between </a:t>
            </a:r>
            <a:r>
              <a:rPr lang="en-GB" sz="1000" dirty="0" err="1">
                <a:latin typeface="Century Gothic" panose="020B0502020202020204" pitchFamily="34" charset="0"/>
                <a:ea typeface="Century Gothic" panose="020B0502020202020204" pitchFamily="34" charset="0"/>
                <a:cs typeface="Century Gothic" panose="020B0502020202020204" pitchFamily="34" charset="0"/>
              </a:rPr>
              <a:t>Foncière</a:t>
            </a:r>
            <a:r>
              <a:rPr lang="en-GB" sz="1000" dirty="0">
                <a:latin typeface="Century Gothic" panose="020B0502020202020204" pitchFamily="34" charset="0"/>
                <a:ea typeface="Century Gothic" panose="020B0502020202020204" pitchFamily="34" charset="0"/>
                <a:cs typeface="Century Gothic" panose="020B0502020202020204" pitchFamily="34" charset="0"/>
              </a:rPr>
              <a:t> </a:t>
            </a:r>
            <a:r>
              <a:rPr lang="en-GB" sz="1000" dirty="0" err="1">
                <a:latin typeface="Century Gothic" panose="020B0502020202020204" pitchFamily="34" charset="0"/>
                <a:ea typeface="Century Gothic" panose="020B0502020202020204" pitchFamily="34" charset="0"/>
                <a:cs typeface="Century Gothic" panose="020B0502020202020204" pitchFamily="34" charset="0"/>
              </a:rPr>
              <a:t>Ceetrus</a:t>
            </a:r>
            <a:r>
              <a:rPr lang="en-GB" sz="1000" dirty="0">
                <a:latin typeface="Century Gothic" panose="020B0502020202020204" pitchFamily="34" charset="0"/>
                <a:ea typeface="Century Gothic" panose="020B0502020202020204" pitchFamily="34" charset="0"/>
                <a:cs typeface="Century Gothic" panose="020B0502020202020204" pitchFamily="34" charset="0"/>
              </a:rPr>
              <a:t> and </a:t>
            </a:r>
            <a:r>
              <a:rPr lang="en-GB" sz="1000" dirty="0" err="1">
                <a:latin typeface="Century Gothic" panose="020B0502020202020204" pitchFamily="34" charset="0"/>
                <a:ea typeface="Century Gothic" panose="020B0502020202020204" pitchFamily="34" charset="0"/>
                <a:cs typeface="Century Gothic" panose="020B0502020202020204" pitchFamily="34" charset="0"/>
              </a:rPr>
              <a:t>Nodi</a:t>
            </a:r>
            <a:r>
              <a:rPr lang="en-GB" sz="1000" dirty="0">
                <a:latin typeface="Century Gothic" panose="020B0502020202020204" pitchFamily="34" charset="0"/>
                <a:ea typeface="Century Gothic" panose="020B0502020202020204" pitchFamily="34" charset="0"/>
                <a:cs typeface="Century Gothic" panose="020B0502020202020204" pitchFamily="34" charset="0"/>
              </a:rPr>
              <a:t> on the one hand and closer ties between the </a:t>
            </a:r>
            <a:r>
              <a:rPr lang="en-GB" sz="1000" dirty="0" err="1">
                <a:latin typeface="Century Gothic" panose="020B0502020202020204" pitchFamily="34" charset="0"/>
                <a:ea typeface="Century Gothic" panose="020B0502020202020204" pitchFamily="34" charset="0"/>
                <a:cs typeface="Century Gothic" panose="020B0502020202020204" pitchFamily="34" charset="0"/>
              </a:rPr>
              <a:t>Ceetrus</a:t>
            </a:r>
            <a:r>
              <a:rPr lang="en-GB" sz="1000" dirty="0">
                <a:latin typeface="Century Gothic" panose="020B0502020202020204" pitchFamily="34" charset="0"/>
                <a:ea typeface="Century Gothic" panose="020B0502020202020204" pitchFamily="34" charset="0"/>
                <a:cs typeface="Century Gothic" panose="020B0502020202020204" pitchFamily="34" charset="0"/>
              </a:rPr>
              <a:t> and </a:t>
            </a:r>
            <a:r>
              <a:rPr lang="en-GB" sz="1000" dirty="0" err="1">
                <a:latin typeface="Century Gothic" panose="020B0502020202020204" pitchFamily="34" charset="0"/>
                <a:ea typeface="Century Gothic" panose="020B0502020202020204" pitchFamily="34" charset="0"/>
                <a:cs typeface="Century Gothic" panose="020B0502020202020204" pitchFamily="34" charset="0"/>
              </a:rPr>
              <a:t>Nodi</a:t>
            </a:r>
            <a:r>
              <a:rPr lang="en-GB" sz="1000" dirty="0">
                <a:latin typeface="Century Gothic" panose="020B0502020202020204" pitchFamily="34" charset="0"/>
                <a:ea typeface="Century Gothic" panose="020B0502020202020204" pitchFamily="34" charset="0"/>
                <a:cs typeface="Century Gothic" panose="020B0502020202020204" pitchFamily="34" charset="0"/>
              </a:rPr>
              <a:t> teams and a new company, </a:t>
            </a:r>
            <a:r>
              <a:rPr lang="en-GB" sz="1000" dirty="0" err="1">
                <a:latin typeface="Century Gothic" panose="020B0502020202020204" pitchFamily="34" charset="0"/>
                <a:ea typeface="Century Gothic" panose="020B0502020202020204" pitchFamily="34" charset="0"/>
                <a:cs typeface="Century Gothic" panose="020B0502020202020204" pitchFamily="34" charset="0"/>
              </a:rPr>
              <a:t>Nhood</a:t>
            </a:r>
            <a:r>
              <a:rPr lang="en-GB" sz="1000" dirty="0">
                <a:latin typeface="Century Gothic" panose="020B0502020202020204" pitchFamily="34" charset="0"/>
                <a:ea typeface="Century Gothic" panose="020B0502020202020204" pitchFamily="34" charset="0"/>
                <a:cs typeface="Century Gothic" panose="020B0502020202020204" pitchFamily="34" charset="0"/>
              </a:rPr>
              <a:t>, on the other. </a:t>
            </a:r>
            <a:r>
              <a:rPr lang="en-GB" sz="1000" b="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 </a:t>
            </a:r>
            <a:r>
              <a:rPr lang="en-GB" sz="1000" dirty="0">
                <a:latin typeface="Century Gothic" panose="020B0502020202020204" pitchFamily="34" charset="0"/>
                <a:ea typeface="Century Gothic" panose="020B0502020202020204" pitchFamily="34" charset="0"/>
                <a:cs typeface="Century Gothic" panose="020B0502020202020204" pitchFamily="34" charset="0"/>
              </a:rPr>
              <a:t>Their complementary teams will act on behalf of the AFM’s federation of autonomous companies and other partners.  </a:t>
            </a:r>
            <a:endParaRPr lang="en-GB" sz="1000" dirty="0">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0"/>
              </a:spcAft>
            </a:pPr>
            <a:r>
              <a:rPr lang="en-US" sz="1000" b="1" dirty="0">
                <a:latin typeface="Century Gothic" panose="020B0502020202020204" pitchFamily="34" charset="0"/>
                <a:ea typeface="DengXian" panose="02010600030101010101" pitchFamily="2" charset="-122"/>
                <a:cs typeface="Arial" panose="020B0604020202020204" pitchFamily="34" charset="0"/>
              </a:rPr>
              <a:t> </a:t>
            </a:r>
            <a:endParaRPr lang="en-GB" sz="1000" dirty="0">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0"/>
              </a:spcAft>
            </a:pPr>
            <a:r>
              <a:rPr lang="en-GB" sz="1000" b="1" dirty="0">
                <a:latin typeface="Century Gothic" panose="020B0502020202020204" pitchFamily="34" charset="0"/>
                <a:ea typeface="Century Gothic" panose="020B0502020202020204" pitchFamily="34" charset="0"/>
                <a:cs typeface="Century Gothic" panose="020B0502020202020204" pitchFamily="34" charset="0"/>
              </a:rPr>
              <a:t>A service organization as close as possible to sites and projects</a:t>
            </a:r>
            <a:endParaRPr lang="en-GB" sz="1000" dirty="0">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0"/>
              </a:spcAft>
            </a:pPr>
            <a:r>
              <a:rPr lang="en-GB" sz="1000" b="1" dirty="0">
                <a:latin typeface="Century Gothic" panose="020B0502020202020204" pitchFamily="34" charset="0"/>
                <a:ea typeface="Century Gothic" panose="020B0502020202020204" pitchFamily="34" charset="0"/>
                <a:cs typeface="Century Gothic" panose="020B0502020202020204" pitchFamily="34" charset="0"/>
              </a:rPr>
              <a:t>Etienne Dupuy has been appointed Managing Director of </a:t>
            </a:r>
            <a:r>
              <a:rPr lang="en-GB" sz="1000" b="1" dirty="0" err="1">
                <a:latin typeface="Century Gothic" panose="020B0502020202020204" pitchFamily="34" charset="0"/>
                <a:ea typeface="Century Gothic" panose="020B0502020202020204" pitchFamily="34" charset="0"/>
                <a:cs typeface="Century Gothic" panose="020B0502020202020204" pitchFamily="34" charset="0"/>
              </a:rPr>
              <a:t>Nhood</a:t>
            </a:r>
            <a:r>
              <a:rPr lang="en-GB" sz="1000" dirty="0">
                <a:latin typeface="Century Gothic" panose="020B0502020202020204" pitchFamily="34" charset="0"/>
                <a:ea typeface="Century Gothic" panose="020B0502020202020204" pitchFamily="34" charset="0"/>
                <a:cs typeface="Century Gothic" panose="020B0502020202020204" pitchFamily="34" charset="0"/>
              </a:rPr>
              <a:t>. He is responsible for coordinating and implementing the management and investment strategy with a triple positive impact. He will rely on local teams in 10 countries that will contribute  </a:t>
            </a:r>
            <a:br>
              <a:rPr lang="en-GB" sz="1000" dirty="0">
                <a:latin typeface="Century Gothic" panose="020B0502020202020204" pitchFamily="34" charset="0"/>
                <a:ea typeface="Century Gothic" panose="020B0502020202020204" pitchFamily="34" charset="0"/>
                <a:cs typeface="Century Gothic" panose="020B0502020202020204" pitchFamily="34" charset="0"/>
              </a:rPr>
            </a:br>
            <a:r>
              <a:rPr lang="en-GB" sz="1000" dirty="0">
                <a:latin typeface="Century Gothic" panose="020B0502020202020204" pitchFamily="34" charset="0"/>
                <a:ea typeface="Century Gothic" panose="020B0502020202020204" pitchFamily="34" charset="0"/>
                <a:cs typeface="Century Gothic" panose="020B0502020202020204" pitchFamily="34" charset="0"/>
              </a:rPr>
              <a:t>their expertise in regenerating existing sites.  </a:t>
            </a:r>
            <a:r>
              <a:rPr lang="en-GB" sz="1000" dirty="0" err="1">
                <a:latin typeface="Century Gothic" panose="020B0502020202020204" pitchFamily="34" charset="0"/>
                <a:ea typeface="Century Gothic" panose="020B0502020202020204" pitchFamily="34" charset="0"/>
                <a:cs typeface="Century Gothic" panose="020B0502020202020204" pitchFamily="34" charset="0"/>
              </a:rPr>
              <a:t>Hervé</a:t>
            </a:r>
            <a:r>
              <a:rPr lang="en-GB" sz="1000" dirty="0">
                <a:latin typeface="Century Gothic" panose="020B0502020202020204" pitchFamily="34" charset="0"/>
                <a:ea typeface="Century Gothic" panose="020B0502020202020204" pitchFamily="34" charset="0"/>
                <a:cs typeface="Century Gothic" panose="020B0502020202020204" pitchFamily="34" charset="0"/>
              </a:rPr>
              <a:t> </a:t>
            </a:r>
            <a:r>
              <a:rPr lang="en-GB" sz="1000" dirty="0" err="1">
                <a:latin typeface="Century Gothic" panose="020B0502020202020204" pitchFamily="34" charset="0"/>
                <a:ea typeface="Century Gothic" panose="020B0502020202020204" pitchFamily="34" charset="0"/>
                <a:cs typeface="Century Gothic" panose="020B0502020202020204" pitchFamily="34" charset="0"/>
              </a:rPr>
              <a:t>Croq</a:t>
            </a:r>
            <a:r>
              <a:rPr lang="en-GB" sz="1000" dirty="0">
                <a:latin typeface="Century Gothic" panose="020B0502020202020204" pitchFamily="34" charset="0"/>
                <a:ea typeface="Century Gothic" panose="020B0502020202020204" pitchFamily="34" charset="0"/>
                <a:cs typeface="Century Gothic" panose="020B0502020202020204" pitchFamily="34" charset="0"/>
              </a:rPr>
              <a:t> will be head of </a:t>
            </a:r>
            <a:r>
              <a:rPr lang="en-GB" sz="1000" dirty="0" err="1">
                <a:latin typeface="Century Gothic" panose="020B0502020202020204" pitchFamily="34" charset="0"/>
                <a:ea typeface="Century Gothic" panose="020B0502020202020204" pitchFamily="34" charset="0"/>
                <a:cs typeface="Century Gothic" panose="020B0502020202020204" pitchFamily="34" charset="0"/>
              </a:rPr>
              <a:t>Nhood</a:t>
            </a:r>
            <a:r>
              <a:rPr lang="en-GB" sz="1000" dirty="0">
                <a:latin typeface="Century Gothic" panose="020B0502020202020204" pitchFamily="34" charset="0"/>
                <a:ea typeface="Century Gothic" panose="020B0502020202020204" pitchFamily="34" charset="0"/>
                <a:cs typeface="Century Gothic" panose="020B0502020202020204" pitchFamily="34" charset="0"/>
              </a:rPr>
              <a:t> France.  The local teams will be responsible for animating, co-creating, transforming and regenerating sites into new living places resilient to climate change and the health crisis.  </a:t>
            </a:r>
            <a:endParaRPr lang="en-GB" sz="1000" dirty="0">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0"/>
              </a:spcAft>
            </a:pPr>
            <a:r>
              <a:rPr lang="en-US" sz="1000" dirty="0">
                <a:latin typeface="Century Gothic" panose="020B0502020202020204" pitchFamily="34" charset="0"/>
                <a:ea typeface="DengXian" panose="02010600030101010101" pitchFamily="2" charset="-122"/>
                <a:cs typeface="Arial" panose="020B0604020202020204" pitchFamily="34" charset="0"/>
              </a:rPr>
              <a:t> </a:t>
            </a:r>
            <a:endParaRPr lang="en-GB" sz="1000" dirty="0">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0"/>
              </a:spcAft>
            </a:pPr>
            <a:r>
              <a:rPr lang="en-GB" sz="1000" b="1" dirty="0">
                <a:latin typeface="Century Gothic" panose="020B0502020202020204" pitchFamily="34" charset="0"/>
                <a:ea typeface="Century Gothic" panose="020B0502020202020204" pitchFamily="34" charset="0"/>
                <a:cs typeface="Century Gothic" panose="020B0502020202020204" pitchFamily="34" charset="0"/>
              </a:rPr>
              <a:t>An identity that asserts its commitment to creating “better places”</a:t>
            </a:r>
            <a:endParaRPr lang="en-GB" sz="1000" dirty="0">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0"/>
              </a:spcAft>
            </a:pPr>
            <a:r>
              <a:rPr lang="en-GB" sz="1000" dirty="0">
                <a:latin typeface="Century Gothic" panose="020B0502020202020204" pitchFamily="34" charset="0"/>
                <a:ea typeface="Century Gothic" panose="020B0502020202020204" pitchFamily="34" charset="0"/>
                <a:cs typeface="Century Gothic" panose="020B0502020202020204" pitchFamily="34" charset="0"/>
              </a:rPr>
              <a:t>The new company is called </a:t>
            </a:r>
            <a:r>
              <a:rPr lang="en-GB" sz="1000" dirty="0" err="1">
                <a:latin typeface="Century Gothic" panose="020B0502020202020204" pitchFamily="34" charset="0"/>
                <a:ea typeface="Century Gothic" panose="020B0502020202020204" pitchFamily="34" charset="0"/>
                <a:cs typeface="Century Gothic" panose="020B0502020202020204" pitchFamily="34" charset="0"/>
              </a:rPr>
              <a:t>Nhood</a:t>
            </a:r>
            <a:r>
              <a:rPr lang="en-GB" sz="1000" dirty="0">
                <a:latin typeface="Century Gothic" panose="020B0502020202020204" pitchFamily="34" charset="0"/>
                <a:ea typeface="Century Gothic" panose="020B0502020202020204" pitchFamily="34" charset="0"/>
                <a:cs typeface="Century Gothic" panose="020B0502020202020204" pitchFamily="34" charset="0"/>
              </a:rPr>
              <a:t>, underscored by its signature motto “better places”.  The new corporate brand’s name—a contraction of neighbourhood—has been coined to sound international: it will be borne by the 10 country subsidiaries.  It expresses the desire to create useful, sustainable market value for and with the residents and the planet.</a:t>
            </a:r>
            <a:endParaRPr lang="en-GB" sz="1000" dirty="0">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0"/>
              </a:spcAft>
            </a:pPr>
            <a:r>
              <a:rPr lang="en-US" sz="1000" b="1" dirty="0">
                <a:latin typeface="Century Gothic" panose="020B0502020202020204" pitchFamily="34" charset="0"/>
                <a:ea typeface="DengXian" panose="02010600030101010101" pitchFamily="2" charset="-122"/>
                <a:cs typeface="Arial" panose="020B0604020202020204" pitchFamily="34" charset="0"/>
              </a:rPr>
              <a:t> </a:t>
            </a:r>
            <a:endParaRPr lang="en-GB" sz="1000" dirty="0">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0"/>
              </a:spcAft>
            </a:pPr>
            <a:r>
              <a:rPr lang="en-GB" sz="1000" b="1" dirty="0">
                <a:latin typeface="Century Gothic" panose="020B0502020202020204" pitchFamily="34" charset="0"/>
                <a:ea typeface="Century Gothic" panose="020B0502020202020204" pitchFamily="34" charset="0"/>
                <a:cs typeface="Century Gothic" panose="020B0502020202020204" pitchFamily="34" charset="0"/>
              </a:rPr>
              <a:t>Its mission; to regenerate and transform sites with a triple positive impact </a:t>
            </a:r>
            <a:endParaRPr lang="en-GB" sz="1000" dirty="0">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0"/>
              </a:spcAft>
            </a:pPr>
            <a:r>
              <a:rPr lang="en-GB" sz="1000" dirty="0" err="1">
                <a:latin typeface="Century Gothic" panose="020B0502020202020204" pitchFamily="34" charset="0"/>
                <a:ea typeface="Times New Roman" panose="02020603050405020304" pitchFamily="18" charset="0"/>
                <a:cs typeface="Times New Roman" panose="02020603050405020304" pitchFamily="18" charset="0"/>
              </a:rPr>
              <a:t>Nhood</a:t>
            </a:r>
            <a:r>
              <a:rPr lang="en-GB" sz="1000" dirty="0">
                <a:latin typeface="Century Gothic" panose="020B0502020202020204" pitchFamily="34" charset="0"/>
                <a:ea typeface="Times New Roman" panose="02020603050405020304" pitchFamily="18" charset="0"/>
                <a:cs typeface="Times New Roman" panose="02020603050405020304" pitchFamily="18" charset="0"/>
              </a:rPr>
              <a:t> will firstly assess the sites for the triple Planet, People, Profit dimension based on a rigorous methodology that takes account of the environmental, climate, social and economic impact in its sites’ operation, animation, management and regeneration strategy.  </a:t>
            </a:r>
            <a:endParaRPr lang="en-GB" sz="1000" dirty="0">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0"/>
              </a:spcAft>
            </a:pPr>
            <a:r>
              <a:rPr lang="en-GB" sz="1000" dirty="0">
                <a:latin typeface="Calibri" panose="020F0502020204030204" pitchFamily="34" charset="0"/>
                <a:ea typeface="DengXian" panose="02010600030101010101" pitchFamily="2" charset="-122"/>
                <a:cs typeface="Arial" panose="020B0604020202020204" pitchFamily="34" charset="0"/>
              </a:rPr>
              <a:t>  </a:t>
            </a:r>
          </a:p>
          <a:p>
            <a:pPr marL="342900" lvl="0" indent="-342900" algn="just">
              <a:lnSpc>
                <a:spcPct val="107000"/>
              </a:lnSpc>
              <a:spcAft>
                <a:spcPts val="0"/>
              </a:spcAft>
              <a:buFont typeface="Century Gothic" panose="020B0502020202020204" pitchFamily="34" charset="0"/>
              <a:buChar char="-"/>
            </a:pPr>
            <a:r>
              <a:rPr lang="en-GB" sz="1000" dirty="0">
                <a:latin typeface="Century Gothic" panose="020B0502020202020204" pitchFamily="34" charset="0"/>
                <a:ea typeface="Times New Roman" panose="02020603050405020304" pitchFamily="18" charset="0"/>
                <a:cs typeface="Times New Roman" panose="02020603050405020304" pitchFamily="18" charset="0"/>
              </a:rPr>
              <a:t>Mixed uses, classes and generations on site,</a:t>
            </a:r>
            <a:endParaRPr lang="en-GB" sz="1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0"/>
              </a:spcAft>
              <a:buFont typeface="Century Gothic" panose="020B0502020202020204" pitchFamily="34" charset="0"/>
              <a:buChar char="-"/>
            </a:pPr>
            <a:r>
              <a:rPr lang="en-GB" sz="1000" dirty="0">
                <a:latin typeface="Century Gothic" panose="020B0502020202020204" pitchFamily="34" charset="0"/>
                <a:ea typeface="Times New Roman" panose="02020603050405020304" pitchFamily="18" charset="0"/>
                <a:cs typeface="Times New Roman" panose="02020603050405020304" pitchFamily="18" charset="0"/>
              </a:rPr>
              <a:t>Social connection, nearby services, third places, neighbourhood captaincies, </a:t>
            </a:r>
            <a:endParaRPr lang="en-GB" sz="1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0"/>
              </a:spcAft>
              <a:buFont typeface="Century Gothic" panose="020B0502020202020204" pitchFamily="34" charset="0"/>
              <a:buChar char="-"/>
            </a:pPr>
            <a:r>
              <a:rPr lang="en-GB" sz="1000" dirty="0">
                <a:latin typeface="Century Gothic" panose="020B0502020202020204" pitchFamily="34" charset="0"/>
                <a:ea typeface="Times New Roman" panose="02020603050405020304" pitchFamily="18" charset="0"/>
                <a:cs typeface="Times New Roman" panose="02020603050405020304" pitchFamily="18" charset="0"/>
              </a:rPr>
              <a:t>Co-construction with the stakeholders, </a:t>
            </a:r>
            <a:endParaRPr lang="en-GB" sz="1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0"/>
              </a:spcAft>
              <a:buFont typeface="Century Gothic" panose="020B0502020202020204" pitchFamily="34" charset="0"/>
              <a:buChar char="-"/>
            </a:pPr>
            <a:r>
              <a:rPr lang="en-GB" sz="1000" dirty="0">
                <a:latin typeface="Century Gothic" panose="020B0502020202020204" pitchFamily="34" charset="0"/>
                <a:ea typeface="Times New Roman" panose="02020603050405020304" pitchFamily="18" charset="0"/>
                <a:cs typeface="Times New Roman" panose="02020603050405020304" pitchFamily="18" charset="0"/>
              </a:rPr>
              <a:t>Contribution to local and regional economic dynamism (jobs, circuits courts, animation).  </a:t>
            </a:r>
            <a:endParaRPr lang="en-GB" sz="1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0"/>
              </a:spcAft>
              <a:buFont typeface="Century Gothic" panose="020B0502020202020204" pitchFamily="34" charset="0"/>
              <a:buChar char="-"/>
            </a:pPr>
            <a:r>
              <a:rPr lang="en-GB" sz="1000" dirty="0">
                <a:latin typeface="Century Gothic" panose="020B0502020202020204" pitchFamily="34" charset="0"/>
                <a:ea typeface="Times New Roman" panose="02020603050405020304" pitchFamily="18" charset="0"/>
                <a:cs typeface="Times New Roman" panose="02020603050405020304" pitchFamily="18" charset="0"/>
              </a:rPr>
              <a:t>Reintegration of biodiversity on site, soil decontamination, resilience</a:t>
            </a:r>
            <a:endParaRPr lang="en-GB" sz="1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0"/>
              </a:spcAft>
              <a:buFont typeface="Century Gothic" panose="020B0502020202020204" pitchFamily="34" charset="0"/>
              <a:buChar char="-"/>
            </a:pPr>
            <a:r>
              <a:rPr lang="en-GB" sz="1000" dirty="0">
                <a:latin typeface="Century Gothic" panose="020B0502020202020204" pitchFamily="34" charset="0"/>
                <a:ea typeface="Times New Roman" panose="02020603050405020304" pitchFamily="18" charset="0"/>
                <a:cs typeface="Times New Roman" panose="02020603050405020304" pitchFamily="18" charset="0"/>
              </a:rPr>
              <a:t>Connection to public transport, sites and soft mobility</a:t>
            </a:r>
            <a:endParaRPr lang="en-GB" sz="10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0"/>
              </a:spcAft>
              <a:buFont typeface="Century Gothic" panose="020B0502020202020204" pitchFamily="34" charset="0"/>
              <a:buChar char="-"/>
            </a:pPr>
            <a:r>
              <a:rPr lang="en-GB" sz="1000" dirty="0">
                <a:latin typeface="Century Gothic" panose="020B0502020202020204" pitchFamily="34" charset="0"/>
                <a:ea typeface="Times New Roman" panose="02020603050405020304" pitchFamily="18" charset="0"/>
                <a:cs typeface="Times New Roman" panose="02020603050405020304" pitchFamily="18" charset="0"/>
              </a:rPr>
              <a:t>Certifications, notably </a:t>
            </a:r>
            <a:r>
              <a:rPr lang="en-GB" sz="1000" dirty="0" err="1">
                <a:latin typeface="Century Gothic" panose="020B0502020202020204" pitchFamily="34" charset="0"/>
                <a:ea typeface="Times New Roman" panose="02020603050405020304" pitchFamily="18" charset="0"/>
                <a:cs typeface="Times New Roman" panose="02020603050405020304" pitchFamily="18" charset="0"/>
              </a:rPr>
              <a:t>Breeam</a:t>
            </a:r>
            <a:r>
              <a:rPr lang="en-GB" sz="1000" dirty="0">
                <a:latin typeface="Century Gothic" panose="020B0502020202020204" pitchFamily="34" charset="0"/>
                <a:ea typeface="Times New Roman" panose="02020603050405020304" pitchFamily="18" charset="0"/>
                <a:cs typeface="Times New Roman" panose="02020603050405020304" pitchFamily="18" charset="0"/>
              </a:rPr>
              <a:t> in Use.</a:t>
            </a:r>
            <a:endParaRPr lang="en-GB" sz="1000" dirty="0">
              <a:latin typeface="Calibri" panose="020F0502020204030204" pitchFamily="34" charset="0"/>
              <a:ea typeface="Times New Roman" panose="02020603050405020304" pitchFamily="18" charset="0"/>
              <a:cs typeface="Times New Roman" panose="02020603050405020304" pitchFamily="18" charset="0"/>
            </a:endParaRPr>
          </a:p>
          <a:p>
            <a:endParaRPr lang="en-US" sz="1000" dirty="0"/>
          </a:p>
        </p:txBody>
      </p:sp>
    </p:spTree>
    <p:extLst>
      <p:ext uri="{BB962C8B-B14F-4D97-AF65-F5344CB8AC3E}">
        <p14:creationId xmlns:p14="http://schemas.microsoft.com/office/powerpoint/2010/main" val="218210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CD19A472-AAD1-4A85-AA27-07D45E81FB72}"/>
              </a:ext>
            </a:extLst>
          </p:cNvPr>
          <p:cNvSpPr>
            <a:spLocks noGrp="1"/>
          </p:cNvSpPr>
          <p:nvPr>
            <p:ph type="sldNum" sz="quarter" idx="12"/>
          </p:nvPr>
        </p:nvSpPr>
        <p:spPr/>
        <p:txBody>
          <a:bodyPr rtlCol="0"/>
          <a:lstStyle/>
          <a:p>
            <a:pPr rtl="0"/>
            <a:fld id="{DAB08055-D449-4C37-A8C0-BFB161A8576B}" type="slidenum">
              <a:rPr lang="fr-FR" smtClean="0"/>
              <a:t>3</a:t>
            </a:fld>
            <a:endParaRPr lang="fr-FR"/>
          </a:p>
        </p:txBody>
      </p:sp>
      <p:sp>
        <p:nvSpPr>
          <p:cNvPr id="7" name="Rectangle 6">
            <a:extLst>
              <a:ext uri="{FF2B5EF4-FFF2-40B4-BE49-F238E27FC236}">
                <a16:creationId xmlns:a16="http://schemas.microsoft.com/office/drawing/2014/main" id="{90589775-69B1-0F47-84EA-160E4B2EF0E1}"/>
              </a:ext>
            </a:extLst>
          </p:cNvPr>
          <p:cNvSpPr/>
          <p:nvPr/>
        </p:nvSpPr>
        <p:spPr>
          <a:xfrm>
            <a:off x="5990897" y="8671034"/>
            <a:ext cx="867103" cy="2909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pic>
        <p:nvPicPr>
          <p:cNvPr id="5" name="Image 4">
            <a:extLst>
              <a:ext uri="{FF2B5EF4-FFF2-40B4-BE49-F238E27FC236}">
                <a16:creationId xmlns:a16="http://schemas.microsoft.com/office/drawing/2014/main" id="{5D6D325B-18BE-684F-B146-C344C7C040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591" y="210531"/>
            <a:ext cx="1158065" cy="584048"/>
          </a:xfrm>
          <a:prstGeom prst="rect">
            <a:avLst/>
          </a:prstGeom>
        </p:spPr>
      </p:pic>
      <p:sp>
        <p:nvSpPr>
          <p:cNvPr id="9" name="ZoneTexte 8">
            <a:extLst>
              <a:ext uri="{FF2B5EF4-FFF2-40B4-BE49-F238E27FC236}">
                <a16:creationId xmlns:a16="http://schemas.microsoft.com/office/drawing/2014/main" id="{0F46ED9A-FF0E-486C-9ED9-322EA4D902A0}"/>
              </a:ext>
            </a:extLst>
          </p:cNvPr>
          <p:cNvSpPr txBox="1"/>
          <p:nvPr/>
        </p:nvSpPr>
        <p:spPr>
          <a:xfrm>
            <a:off x="2449286" y="407404"/>
            <a:ext cx="3657600" cy="430887"/>
          </a:xfrm>
          <a:prstGeom prst="rect">
            <a:avLst/>
          </a:prstGeom>
          <a:noFill/>
        </p:spPr>
        <p:txBody>
          <a:bodyPr wrap="square" rtlCol="0">
            <a:spAutoFit/>
          </a:bodyPr>
          <a:lstStyle/>
          <a:p>
            <a:pPr algn="r" rtl="0"/>
            <a:r>
              <a:rPr lang="en-gb" sz="1100">
                <a:latin typeface="Century Gothic" panose="020B0502020202020204" pitchFamily="34" charset="0"/>
                <a:cs typeface="Centaur" panose="020F0502020204030204" pitchFamily="34" charset="0"/>
              </a:rPr>
              <a:t>PRESS RELEASE</a:t>
            </a:r>
            <a:br>
              <a:rPr lang="fr-FR" sz="1100">
                <a:latin typeface="Century Gothic" panose="020B0502020202020204" pitchFamily="34" charset="0"/>
                <a:cs typeface="Centaur" panose="020F0502020204030204" pitchFamily="34" charset="0"/>
              </a:rPr>
            </a:br>
            <a:r>
              <a:rPr lang="en-gb" sz="1100">
                <a:latin typeface="Century Gothic" panose="020B0502020202020204" pitchFamily="34" charset="0"/>
                <a:cs typeface="Centaur" panose="020F0502020204030204" pitchFamily="34" charset="0"/>
              </a:rPr>
              <a:t>26 January 2021</a:t>
            </a:r>
          </a:p>
        </p:txBody>
      </p:sp>
      <p:sp>
        <p:nvSpPr>
          <p:cNvPr id="8" name="TextBox 7">
            <a:extLst>
              <a:ext uri="{FF2B5EF4-FFF2-40B4-BE49-F238E27FC236}">
                <a16:creationId xmlns:a16="http://schemas.microsoft.com/office/drawing/2014/main" id="{166A65DA-DC22-A742-B837-AB7BD79EFDB2}"/>
              </a:ext>
            </a:extLst>
          </p:cNvPr>
          <p:cNvSpPr txBox="1"/>
          <p:nvPr/>
        </p:nvSpPr>
        <p:spPr>
          <a:xfrm>
            <a:off x="494596" y="1048488"/>
            <a:ext cx="5891917" cy="7879080"/>
          </a:xfrm>
          <a:prstGeom prst="rect">
            <a:avLst/>
          </a:prstGeom>
          <a:noFill/>
        </p:spPr>
        <p:txBody>
          <a:bodyPr wrap="square" rtlCol="0">
            <a:spAutoFit/>
          </a:bodyPr>
          <a:lstStyle/>
          <a:p>
            <a:r>
              <a:rPr lang="en-GB" sz="1100" dirty="0"/>
              <a:t>The sites demonstrating that goal in 2021 include the former 3 </a:t>
            </a:r>
            <a:r>
              <a:rPr lang="en-GB" sz="1100" dirty="0" err="1"/>
              <a:t>Suisses</a:t>
            </a:r>
            <a:r>
              <a:rPr lang="en-GB" sz="1100" dirty="0"/>
              <a:t> brownfield, La </a:t>
            </a:r>
            <a:r>
              <a:rPr lang="en-GB" sz="1100" dirty="0" err="1"/>
              <a:t>Maillerie</a:t>
            </a:r>
            <a:r>
              <a:rPr lang="en-GB" sz="1100" dirty="0"/>
              <a:t>, in Villeneuve </a:t>
            </a:r>
            <a:r>
              <a:rPr lang="en-GB" sz="1100" dirty="0" err="1"/>
              <a:t>d’Ascq</a:t>
            </a:r>
            <a:r>
              <a:rPr lang="en-GB" sz="1100" dirty="0"/>
              <a:t> run by </a:t>
            </a:r>
            <a:r>
              <a:rPr lang="en-GB" sz="1100" dirty="0" err="1"/>
              <a:t>Nhood</a:t>
            </a:r>
            <a:r>
              <a:rPr lang="en-GB" sz="1100" dirty="0"/>
              <a:t> France; the railway station neighbourhood in Vigo, Spain; and the </a:t>
            </a:r>
            <a:r>
              <a:rPr lang="en-GB" sz="1100" dirty="0" err="1"/>
              <a:t>Coresi</a:t>
            </a:r>
            <a:r>
              <a:rPr lang="en-GB" sz="1100" dirty="0"/>
              <a:t> quarter in Brasov, Romania.  </a:t>
            </a:r>
          </a:p>
          <a:p>
            <a:br>
              <a:rPr lang="en-GB" sz="1100" dirty="0"/>
            </a:br>
            <a:endParaRPr lang="en-GB" sz="1100" dirty="0"/>
          </a:p>
          <a:p>
            <a:r>
              <a:rPr lang="en-GB" sz="1100" b="1" dirty="0"/>
              <a:t>Long-term mandates and a driver of growth  </a:t>
            </a:r>
            <a:endParaRPr lang="en-GB" sz="1100" dirty="0"/>
          </a:p>
          <a:p>
            <a:r>
              <a:rPr lang="en-GB" sz="1100" dirty="0" err="1"/>
              <a:t>Nhood</a:t>
            </a:r>
            <a:r>
              <a:rPr lang="en-GB" sz="1100" dirty="0"/>
              <a:t> acts on behalf of the sites’ property owners, such as the property company </a:t>
            </a:r>
            <a:r>
              <a:rPr lang="en-GB" sz="1100" dirty="0" err="1"/>
              <a:t>Ceetrus</a:t>
            </a:r>
            <a:r>
              <a:rPr lang="en-GB" sz="1100" dirty="0"/>
              <a:t> and </a:t>
            </a:r>
            <a:r>
              <a:rPr lang="en-GB" sz="1100" dirty="0" err="1"/>
              <a:t>Nodi</a:t>
            </a:r>
            <a:r>
              <a:rPr lang="en-GB" sz="1100" dirty="0"/>
              <a:t>, AFM companies and brands (Leroy Merlin, </a:t>
            </a:r>
            <a:r>
              <a:rPr lang="en-GB" sz="1100" dirty="0" err="1"/>
              <a:t>Décathlon</a:t>
            </a:r>
            <a:r>
              <a:rPr lang="en-GB" sz="1100" dirty="0"/>
              <a:t>, Auchan, etc.) and partners (Morgan Stanley-Italy, Pharos Real Estate Fund SCA-Luxembourg, </a:t>
            </a:r>
            <a:r>
              <a:rPr lang="en-GB" sz="1100" dirty="0" err="1"/>
              <a:t>Primonial</a:t>
            </a:r>
            <a:r>
              <a:rPr lang="en-GB" sz="1100" dirty="0"/>
              <a:t> et CNP-France, etc.).  </a:t>
            </a:r>
          </a:p>
          <a:p>
            <a:r>
              <a:rPr lang="en-US" sz="1100" dirty="0"/>
              <a:t> </a:t>
            </a:r>
            <a:endParaRPr lang="en-GB" sz="1100" dirty="0"/>
          </a:p>
          <a:p>
            <a:r>
              <a:rPr lang="en-GB" sz="1100" dirty="0"/>
              <a:t>The development potential is estimated at over 4 million square meters, including nearly 1/3 in housing units, while putting nature back at the heart of neighbourhoods.   </a:t>
            </a:r>
          </a:p>
          <a:p>
            <a:r>
              <a:rPr lang="en-US" sz="1100" dirty="0"/>
              <a:t> </a:t>
            </a:r>
            <a:endParaRPr lang="en-GB" sz="1100" dirty="0"/>
          </a:p>
          <a:p>
            <a:r>
              <a:rPr lang="en-GB" sz="1100" dirty="0"/>
              <a:t>This growth involves all our areas of expertise: animation, operation, commercialization (real estate management on a daily basis), resilience, upgrading, portfolio structuring and strategy, promotion, development, conception and urban design.  </a:t>
            </a:r>
          </a:p>
          <a:p>
            <a:r>
              <a:rPr lang="en-US" sz="1100" i="1" dirty="0"/>
              <a:t> </a:t>
            </a:r>
            <a:endParaRPr lang="en-GB" sz="1100" dirty="0"/>
          </a:p>
          <a:p>
            <a:r>
              <a:rPr lang="en-US" sz="1100" i="1" dirty="0"/>
              <a:t> </a:t>
            </a:r>
            <a:endParaRPr lang="en-GB" sz="1100" dirty="0"/>
          </a:p>
          <a:p>
            <a:r>
              <a:rPr lang="en-GB" sz="1100" i="1" dirty="0"/>
              <a:t>“Together, we’re going to create mixed-used places that revolutionize the city and retail. </a:t>
            </a:r>
            <a:br>
              <a:rPr lang="en-GB" sz="1100" i="1" dirty="0"/>
            </a:br>
            <a:r>
              <a:rPr lang="en-GB" sz="1100" i="1" dirty="0"/>
              <a:t>We design these places to have a triple positive impact on the inspiration of the quarter-hour city.  </a:t>
            </a:r>
            <a:br>
              <a:rPr lang="en-GB" sz="1100" i="1" dirty="0"/>
            </a:br>
            <a:r>
              <a:rPr lang="en-GB" sz="1100" i="1" dirty="0"/>
              <a:t>Setting up as a real estate services company is a sizeable advantage. We’re more agile. As entrepreneurs and partners of landowners, we use our know-how  </a:t>
            </a:r>
            <a:br>
              <a:rPr lang="en-GB" sz="1100" i="1" dirty="0"/>
            </a:br>
            <a:r>
              <a:rPr lang="en-GB" sz="1100" i="1" dirty="0"/>
              <a:t>horizontally, as close as possible to the grassroots level, with authenticity and responsibility,” </a:t>
            </a:r>
            <a:br>
              <a:rPr lang="en-GB" sz="1100" i="1" dirty="0"/>
            </a:br>
            <a:r>
              <a:rPr lang="en-GB" sz="1100" b="1" dirty="0"/>
              <a:t>says </a:t>
            </a:r>
            <a:r>
              <a:rPr lang="en-GB" sz="1100" b="1" dirty="0" err="1"/>
              <a:t>Nhood</a:t>
            </a:r>
            <a:r>
              <a:rPr lang="en-GB" sz="1100" b="1" dirty="0"/>
              <a:t> Chairman Antoine </a:t>
            </a:r>
            <a:r>
              <a:rPr lang="en-GB" sz="1100" b="1" dirty="0" err="1"/>
              <a:t>Grolin</a:t>
            </a:r>
            <a:r>
              <a:rPr lang="en-GB" sz="1100" b="1" dirty="0"/>
              <a:t>.</a:t>
            </a:r>
            <a:endParaRPr lang="en-GB" sz="1100" dirty="0"/>
          </a:p>
          <a:p>
            <a:r>
              <a:rPr lang="en-US" sz="1100" dirty="0"/>
              <a:t> </a:t>
            </a:r>
            <a:endParaRPr lang="en-GB" sz="1100" dirty="0"/>
          </a:p>
          <a:p>
            <a:r>
              <a:rPr lang="en-GB" sz="1100" i="1" dirty="0"/>
              <a:t> “We act to sustainably, responsibly regenerate each site by improving the residents’ living environment.  We start at the grassroots level to design lively, connected neighbourhoods for those who live, work and go there.  We also create new services; resource management, neighbourhood captaincies, etc. The three positive impacts result in a synergy benefitting as many people as possible. We’re convinced that this investment and management strategy is the best in the medium and long term. We’re committed at the grassroots level to listening, being inclusive   </a:t>
            </a:r>
            <a:br>
              <a:rPr lang="en-GB" sz="1100" i="1" dirty="0"/>
            </a:br>
            <a:r>
              <a:rPr lang="en-GB" sz="1100" i="1" dirty="0"/>
              <a:t>and consulting,” </a:t>
            </a:r>
            <a:r>
              <a:rPr lang="en-GB" sz="1100" b="1" dirty="0"/>
              <a:t>says </a:t>
            </a:r>
            <a:r>
              <a:rPr lang="en-GB" sz="1100" b="1" dirty="0" err="1"/>
              <a:t>Nhood</a:t>
            </a:r>
            <a:r>
              <a:rPr lang="en-GB" sz="1100" b="1" dirty="0"/>
              <a:t> Managing Director Etienne Dupuy. </a:t>
            </a:r>
            <a:endParaRPr lang="en-GB" sz="1100" dirty="0"/>
          </a:p>
          <a:p>
            <a:r>
              <a:rPr lang="en-US" sz="1100" b="1" dirty="0"/>
              <a:t> </a:t>
            </a:r>
            <a:endParaRPr lang="en-GB" sz="1100" dirty="0"/>
          </a:p>
          <a:p>
            <a:r>
              <a:rPr lang="en-GB" sz="1100" u="sng" dirty="0"/>
              <a:t>About us</a:t>
            </a:r>
            <a:endParaRPr lang="en-GB" sz="1100" dirty="0"/>
          </a:p>
          <a:p>
            <a:r>
              <a:rPr lang="en-GB" sz="1100" dirty="0" err="1"/>
              <a:t>Nhood</a:t>
            </a:r>
            <a:r>
              <a:rPr lang="en-GB" sz="1100" dirty="0"/>
              <a:t> is a player in the regeneration of urban real estate with a triple positive impact: societal, environmental and economic (People, Planet, Profit).  Its expertise covers the animation, operation and commercialization of mixed-use sites, asset management, development and promotion at the service of a vision of more resilient, ecological cities with a wide mix of neighbourhood functions and uses (local shops, short circuits, housing, offices, transition urban planning and third places). </a:t>
            </a:r>
            <a:r>
              <a:rPr lang="en-GB" sz="1100" dirty="0" err="1"/>
              <a:t>Nhood</a:t>
            </a:r>
            <a:r>
              <a:rPr lang="en-GB" sz="1100" dirty="0"/>
              <a:t> brings together the real estate skills and know-how of 1,029 experts in 10 European countries to enduringly regenerate and transform a managed initial portfolio of nearly 300 commercial sites in Europe, including 76 in France, with a potential 30,000 housing units at 40 projects. </a:t>
            </a:r>
            <a:br>
              <a:rPr lang="en-GB" sz="1100" dirty="0"/>
            </a:br>
            <a:r>
              <a:rPr lang="en-GB" sz="1100" dirty="0"/>
              <a:t>The property </a:t>
            </a:r>
            <a:r>
              <a:rPr lang="en-GB" sz="1100" dirty="0" err="1"/>
              <a:t>Nhood</a:t>
            </a:r>
            <a:r>
              <a:rPr lang="en-GB" sz="1100" dirty="0"/>
              <a:t> is mandated for is valued at over €8 billion.  </a:t>
            </a:r>
          </a:p>
          <a:p>
            <a:r>
              <a:rPr lang="en-US" sz="1100" dirty="0"/>
              <a:t> </a:t>
            </a:r>
            <a:endParaRPr lang="en-GB" sz="1100" dirty="0"/>
          </a:p>
          <a:p>
            <a:r>
              <a:rPr lang="en-GB" sz="1100" u="sng" dirty="0" err="1"/>
              <a:t>Nhood.com</a:t>
            </a:r>
            <a:endParaRPr lang="en-GB" sz="1100" dirty="0"/>
          </a:p>
        </p:txBody>
      </p:sp>
    </p:spTree>
    <p:extLst>
      <p:ext uri="{BB962C8B-B14F-4D97-AF65-F5344CB8AC3E}">
        <p14:creationId xmlns:p14="http://schemas.microsoft.com/office/powerpoint/2010/main" val="2773058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08EAD630-1588-4E68-B771-84B287AC7EBE}"/>
              </a:ext>
            </a:extLst>
          </p:cNvPr>
          <p:cNvSpPr txBox="1"/>
          <p:nvPr/>
        </p:nvSpPr>
        <p:spPr>
          <a:xfrm>
            <a:off x="748862" y="3368996"/>
            <a:ext cx="2378950" cy="369332"/>
          </a:xfrm>
          <a:prstGeom prst="rect">
            <a:avLst/>
          </a:prstGeom>
          <a:noFill/>
        </p:spPr>
        <p:txBody>
          <a:bodyPr wrap="square" lIns="91440" tIns="45720" rIns="91440" bIns="45720" rtlCol="0" anchor="t">
            <a:spAutoFit/>
          </a:bodyPr>
          <a:lstStyle/>
          <a:p>
            <a:pPr rtl="0"/>
            <a:r>
              <a:rPr lang="en-gb" b="1">
                <a:solidFill>
                  <a:schemeClr val="bg1"/>
                </a:solidFill>
                <a:latin typeface="Century Gothic"/>
              </a:rPr>
              <a:t>Introduction </a:t>
            </a:r>
            <a:endParaRPr lang="fr-FR" b="1" dirty="0">
              <a:solidFill>
                <a:schemeClr val="bg1"/>
              </a:solidFill>
              <a:latin typeface="Century Gothic" panose="020B0502020202020204" pitchFamily="34" charset="0"/>
            </a:endParaRPr>
          </a:p>
        </p:txBody>
      </p:sp>
      <p:sp>
        <p:nvSpPr>
          <p:cNvPr id="7" name="ZoneTexte 6">
            <a:extLst>
              <a:ext uri="{FF2B5EF4-FFF2-40B4-BE49-F238E27FC236}">
                <a16:creationId xmlns:a16="http://schemas.microsoft.com/office/drawing/2014/main" id="{9E183447-7FBA-4AE9-A1AD-D4A7E1046414}"/>
              </a:ext>
            </a:extLst>
          </p:cNvPr>
          <p:cNvSpPr txBox="1"/>
          <p:nvPr/>
        </p:nvSpPr>
        <p:spPr>
          <a:xfrm>
            <a:off x="2839904" y="3549023"/>
            <a:ext cx="588861" cy="1015663"/>
          </a:xfrm>
          <a:prstGeom prst="rect">
            <a:avLst/>
          </a:prstGeom>
          <a:noFill/>
        </p:spPr>
        <p:txBody>
          <a:bodyPr wrap="square" lIns="91440" tIns="45720" rIns="91440" bIns="45720" rtlCol="0" anchor="t">
            <a:spAutoFit/>
          </a:bodyPr>
          <a:lstStyle/>
          <a:p>
            <a:pPr rtl="0"/>
            <a:r>
              <a:rPr lang="en-gb" sz="6000" b="1">
                <a:solidFill>
                  <a:schemeClr val="bg1"/>
                </a:solidFill>
                <a:latin typeface="Century Gothic"/>
              </a:rPr>
              <a:t>1</a:t>
            </a:r>
            <a:endParaRPr lang="fr-FR" dirty="0"/>
          </a:p>
        </p:txBody>
      </p:sp>
      <p:sp>
        <p:nvSpPr>
          <p:cNvPr id="8" name="ZoneTexte 7">
            <a:extLst>
              <a:ext uri="{FF2B5EF4-FFF2-40B4-BE49-F238E27FC236}">
                <a16:creationId xmlns:a16="http://schemas.microsoft.com/office/drawing/2014/main" id="{39A2F38C-0FD6-49A8-8F9E-0F16DC458867}"/>
              </a:ext>
            </a:extLst>
          </p:cNvPr>
          <p:cNvSpPr txBox="1"/>
          <p:nvPr/>
        </p:nvSpPr>
        <p:spPr>
          <a:xfrm>
            <a:off x="345782" y="5924024"/>
            <a:ext cx="588861" cy="1015663"/>
          </a:xfrm>
          <a:prstGeom prst="rect">
            <a:avLst/>
          </a:prstGeom>
          <a:noFill/>
        </p:spPr>
        <p:txBody>
          <a:bodyPr wrap="square" rtlCol="0">
            <a:spAutoFit/>
          </a:bodyPr>
          <a:lstStyle/>
          <a:p>
            <a:pPr rtl="0"/>
            <a:r>
              <a:rPr lang="en-gb" sz="6000" b="1">
                <a:solidFill>
                  <a:schemeClr val="bg1"/>
                </a:solidFill>
                <a:latin typeface="Century Gothic" panose="020B0502020202020204" pitchFamily="34" charset="0"/>
              </a:rPr>
              <a:t>4 </a:t>
            </a:r>
          </a:p>
        </p:txBody>
      </p:sp>
      <p:sp>
        <p:nvSpPr>
          <p:cNvPr id="9" name="ZoneTexte 8">
            <a:extLst>
              <a:ext uri="{FF2B5EF4-FFF2-40B4-BE49-F238E27FC236}">
                <a16:creationId xmlns:a16="http://schemas.microsoft.com/office/drawing/2014/main" id="{559D9456-8995-42F6-89E1-E7E5D7C783B1}"/>
              </a:ext>
            </a:extLst>
          </p:cNvPr>
          <p:cNvSpPr txBox="1"/>
          <p:nvPr/>
        </p:nvSpPr>
        <p:spPr>
          <a:xfrm>
            <a:off x="740997" y="7588337"/>
            <a:ext cx="588861" cy="1015663"/>
          </a:xfrm>
          <a:prstGeom prst="rect">
            <a:avLst/>
          </a:prstGeom>
          <a:noFill/>
        </p:spPr>
        <p:txBody>
          <a:bodyPr wrap="square" rtlCol="0">
            <a:spAutoFit/>
          </a:bodyPr>
          <a:lstStyle/>
          <a:p>
            <a:pPr rtl="0"/>
            <a:r>
              <a:rPr lang="en-gb" sz="6000" b="1">
                <a:solidFill>
                  <a:schemeClr val="bg1"/>
                </a:solidFill>
                <a:latin typeface="Century Gothic" panose="020B0502020202020204" pitchFamily="34" charset="0"/>
              </a:rPr>
              <a:t>6 </a:t>
            </a:r>
          </a:p>
        </p:txBody>
      </p:sp>
      <p:sp>
        <p:nvSpPr>
          <p:cNvPr id="10" name="ZoneTexte 9">
            <a:extLst>
              <a:ext uri="{FF2B5EF4-FFF2-40B4-BE49-F238E27FC236}">
                <a16:creationId xmlns:a16="http://schemas.microsoft.com/office/drawing/2014/main" id="{F79D4321-33F5-4B51-BA49-FD1B553792BE}"/>
              </a:ext>
            </a:extLst>
          </p:cNvPr>
          <p:cNvSpPr txBox="1"/>
          <p:nvPr/>
        </p:nvSpPr>
        <p:spPr>
          <a:xfrm>
            <a:off x="4106307" y="5318201"/>
            <a:ext cx="588861" cy="1015663"/>
          </a:xfrm>
          <a:prstGeom prst="rect">
            <a:avLst/>
          </a:prstGeom>
          <a:noFill/>
        </p:spPr>
        <p:txBody>
          <a:bodyPr wrap="square" rtlCol="0">
            <a:spAutoFit/>
          </a:bodyPr>
          <a:lstStyle/>
          <a:p>
            <a:pPr rtl="0"/>
            <a:r>
              <a:rPr lang="en-gb" sz="6000" b="1">
                <a:solidFill>
                  <a:schemeClr val="bg1"/>
                </a:solidFill>
                <a:latin typeface="Century Gothic" panose="020B0502020202020204" pitchFamily="34" charset="0"/>
              </a:rPr>
              <a:t>3 </a:t>
            </a:r>
          </a:p>
        </p:txBody>
      </p:sp>
      <p:sp>
        <p:nvSpPr>
          <p:cNvPr id="11" name="ZoneTexte 10">
            <a:extLst>
              <a:ext uri="{FF2B5EF4-FFF2-40B4-BE49-F238E27FC236}">
                <a16:creationId xmlns:a16="http://schemas.microsoft.com/office/drawing/2014/main" id="{AFB352F5-A7EE-43E9-BD79-EB8FD20A3574}"/>
              </a:ext>
            </a:extLst>
          </p:cNvPr>
          <p:cNvSpPr txBox="1"/>
          <p:nvPr/>
        </p:nvSpPr>
        <p:spPr>
          <a:xfrm>
            <a:off x="2683339" y="6921076"/>
            <a:ext cx="588861" cy="1015663"/>
          </a:xfrm>
          <a:prstGeom prst="rect">
            <a:avLst/>
          </a:prstGeom>
          <a:noFill/>
        </p:spPr>
        <p:txBody>
          <a:bodyPr wrap="square" rtlCol="0">
            <a:spAutoFit/>
          </a:bodyPr>
          <a:lstStyle/>
          <a:p>
            <a:pPr rtl="0"/>
            <a:r>
              <a:rPr lang="en-gb" sz="6000" b="1">
                <a:solidFill>
                  <a:schemeClr val="bg1"/>
                </a:solidFill>
                <a:latin typeface="Century Gothic" panose="020B0502020202020204" pitchFamily="34" charset="0"/>
              </a:rPr>
              <a:t>5 </a:t>
            </a:r>
          </a:p>
        </p:txBody>
      </p:sp>
      <p:sp>
        <p:nvSpPr>
          <p:cNvPr id="12" name="ZoneTexte 11">
            <a:extLst>
              <a:ext uri="{FF2B5EF4-FFF2-40B4-BE49-F238E27FC236}">
                <a16:creationId xmlns:a16="http://schemas.microsoft.com/office/drawing/2014/main" id="{7C27C315-3EC0-40EF-B03F-A4135065FA9D}"/>
              </a:ext>
            </a:extLst>
          </p:cNvPr>
          <p:cNvSpPr txBox="1"/>
          <p:nvPr/>
        </p:nvSpPr>
        <p:spPr>
          <a:xfrm>
            <a:off x="3429000" y="3682502"/>
            <a:ext cx="2378950" cy="738664"/>
          </a:xfrm>
          <a:prstGeom prst="rect">
            <a:avLst/>
          </a:prstGeom>
          <a:noFill/>
        </p:spPr>
        <p:txBody>
          <a:bodyPr wrap="square" rtlCol="0">
            <a:spAutoFit/>
          </a:bodyPr>
          <a:lstStyle/>
          <a:p>
            <a:pPr rtl="0"/>
            <a:r>
              <a:rPr lang="en-gb" sz="1400" u="none" strike="noStrike">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Teams with a wider range of skills for more services</a:t>
            </a:r>
            <a:endParaRPr lang="fr-FR" sz="1400" u="none" strike="noStrike" dirty="0">
              <a:solidFill>
                <a:schemeClr val="bg1"/>
              </a:solidFill>
              <a:effectLst/>
              <a:latin typeface="Century Gothic" panose="020B0502020202020204" pitchFamily="34" charset="0"/>
              <a:ea typeface="Times New Roman" panose="02020603050405020304" pitchFamily="18" charset="0"/>
            </a:endParaRPr>
          </a:p>
        </p:txBody>
      </p:sp>
      <p:sp>
        <p:nvSpPr>
          <p:cNvPr id="13" name="ZoneTexte 12">
            <a:extLst>
              <a:ext uri="{FF2B5EF4-FFF2-40B4-BE49-F238E27FC236}">
                <a16:creationId xmlns:a16="http://schemas.microsoft.com/office/drawing/2014/main" id="{53DA7D46-E957-4AE5-8FA6-D9B8AAFD592B}"/>
              </a:ext>
            </a:extLst>
          </p:cNvPr>
          <p:cNvSpPr txBox="1"/>
          <p:nvPr/>
        </p:nvSpPr>
        <p:spPr>
          <a:xfrm>
            <a:off x="1862067" y="4790244"/>
            <a:ext cx="2014007" cy="738664"/>
          </a:xfrm>
          <a:prstGeom prst="rect">
            <a:avLst/>
          </a:prstGeom>
          <a:noFill/>
        </p:spPr>
        <p:txBody>
          <a:bodyPr wrap="square" rtlCol="0">
            <a:spAutoFit/>
          </a:bodyPr>
          <a:lstStyle/>
          <a:p>
            <a:pPr rtl="0"/>
            <a:r>
              <a:rPr lang="en-gb" sz="1400" u="none" strike="noStrike">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A bigger potential </a:t>
            </a:r>
          </a:p>
          <a:p>
            <a:pPr rtl="0"/>
            <a:r>
              <a:rPr lang="en-gb" sz="1400" u="none" strike="noStrike">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of new internal and </a:t>
            </a:r>
            <a:br>
              <a:rPr lang="fr-FR" sz="1400" u="none" strike="noStrike"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br>
            <a:r>
              <a:rPr lang="en-gb" sz="1400" u="none" strike="noStrike">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external customers</a:t>
            </a:r>
            <a:endParaRPr lang="fr-FR" sz="1400" u="none" strike="noStrike" dirty="0">
              <a:solidFill>
                <a:schemeClr val="bg1"/>
              </a:solidFill>
              <a:effectLst/>
              <a:latin typeface="Century Gothic" panose="020B0502020202020204" pitchFamily="34" charset="0"/>
              <a:ea typeface="Times New Roman" panose="02020603050405020304" pitchFamily="18" charset="0"/>
            </a:endParaRPr>
          </a:p>
        </p:txBody>
      </p:sp>
      <p:sp>
        <p:nvSpPr>
          <p:cNvPr id="14" name="ZoneTexte 13">
            <a:extLst>
              <a:ext uri="{FF2B5EF4-FFF2-40B4-BE49-F238E27FC236}">
                <a16:creationId xmlns:a16="http://schemas.microsoft.com/office/drawing/2014/main" id="{9E2E61EB-7CF7-4A29-A590-BFF26048E92F}"/>
              </a:ext>
            </a:extLst>
          </p:cNvPr>
          <p:cNvSpPr txBox="1"/>
          <p:nvPr/>
        </p:nvSpPr>
        <p:spPr>
          <a:xfrm>
            <a:off x="4672018" y="5463586"/>
            <a:ext cx="2014007" cy="954107"/>
          </a:xfrm>
          <a:prstGeom prst="rect">
            <a:avLst/>
          </a:prstGeom>
          <a:noFill/>
        </p:spPr>
        <p:txBody>
          <a:bodyPr wrap="square" rtlCol="0">
            <a:spAutoFit/>
          </a:bodyPr>
          <a:lstStyle/>
          <a:p>
            <a:pPr rtl="0"/>
            <a:r>
              <a:rPr lang="en-gb" sz="1400" u="none" strike="noStrike">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Projects demonstrating</a:t>
            </a:r>
            <a:br>
              <a:rPr lang="fr-FR" sz="1400" u="none" strike="noStrike"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br>
            <a:r>
              <a:rPr lang="en-gb" sz="1400" u="none" strike="noStrike">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urban regeneration</a:t>
            </a:r>
            <a:endParaRPr lang="fr-FR" sz="1400" u="none" strike="noStrike" dirty="0">
              <a:solidFill>
                <a:schemeClr val="bg1"/>
              </a:solidFill>
              <a:effectLst/>
              <a:latin typeface="Century Gothic" panose="020B0502020202020204" pitchFamily="34" charset="0"/>
              <a:ea typeface="Times New Roman" panose="02020603050405020304" pitchFamily="18" charset="0"/>
            </a:endParaRPr>
          </a:p>
        </p:txBody>
      </p:sp>
      <p:sp>
        <p:nvSpPr>
          <p:cNvPr id="15" name="ZoneTexte 14">
            <a:extLst>
              <a:ext uri="{FF2B5EF4-FFF2-40B4-BE49-F238E27FC236}">
                <a16:creationId xmlns:a16="http://schemas.microsoft.com/office/drawing/2014/main" id="{047D867E-A5DC-4F8A-9B1C-10BC1EEC28D7}"/>
              </a:ext>
            </a:extLst>
          </p:cNvPr>
          <p:cNvSpPr txBox="1"/>
          <p:nvPr/>
        </p:nvSpPr>
        <p:spPr>
          <a:xfrm>
            <a:off x="934643" y="6060509"/>
            <a:ext cx="2014007" cy="738664"/>
          </a:xfrm>
          <a:prstGeom prst="rect">
            <a:avLst/>
          </a:prstGeom>
          <a:noFill/>
        </p:spPr>
        <p:txBody>
          <a:bodyPr wrap="square" rtlCol="0">
            <a:spAutoFit/>
          </a:bodyPr>
          <a:lstStyle/>
          <a:p>
            <a:pPr rtl="0"/>
            <a:r>
              <a:rPr lang="en-gb" sz="1400" u="none" strike="noStrike">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A new meaningful identity embodying values</a:t>
            </a:r>
            <a:endParaRPr lang="fr-FR" sz="1400" u="none" strike="noStrike" dirty="0">
              <a:solidFill>
                <a:schemeClr val="bg1"/>
              </a:solidFill>
              <a:effectLst/>
              <a:latin typeface="Century Gothic" panose="020B0502020202020204" pitchFamily="34" charset="0"/>
              <a:ea typeface="Times New Roman" panose="02020603050405020304" pitchFamily="18" charset="0"/>
            </a:endParaRPr>
          </a:p>
        </p:txBody>
      </p:sp>
      <p:sp>
        <p:nvSpPr>
          <p:cNvPr id="16" name="ZoneTexte 15">
            <a:extLst>
              <a:ext uri="{FF2B5EF4-FFF2-40B4-BE49-F238E27FC236}">
                <a16:creationId xmlns:a16="http://schemas.microsoft.com/office/drawing/2014/main" id="{6AA1B05C-1117-46AE-8F97-76B63EA1C8BC}"/>
              </a:ext>
            </a:extLst>
          </p:cNvPr>
          <p:cNvSpPr txBox="1"/>
          <p:nvPr/>
        </p:nvSpPr>
        <p:spPr>
          <a:xfrm>
            <a:off x="3272200" y="7121265"/>
            <a:ext cx="3051108" cy="523220"/>
          </a:xfrm>
          <a:prstGeom prst="rect">
            <a:avLst/>
          </a:prstGeom>
          <a:noFill/>
        </p:spPr>
        <p:txBody>
          <a:bodyPr wrap="square" rtlCol="0">
            <a:spAutoFit/>
          </a:bodyPr>
          <a:lstStyle/>
          <a:p>
            <a:pPr lvl="0" rtl="0"/>
            <a:r>
              <a:rPr lang="en-gb" sz="1400">
                <a:solidFill>
                  <a:schemeClr val="bg1"/>
                </a:solidFill>
                <a:latin typeface="Century Gothic" panose="020B0502020202020204" pitchFamily="34" charset="0"/>
                <a:ea typeface="Century Gothic" panose="020B0502020202020204" pitchFamily="34" charset="0"/>
                <a:cs typeface="Century Gothic" panose="020B0502020202020204" pitchFamily="34" charset="0"/>
              </a:rPr>
              <a:t>The organisation at Nhood, a new mixed-use real estate operator </a:t>
            </a:r>
            <a:endParaRPr lang="fr-FR" sz="1100" u="none" strike="noStrike" dirty="0">
              <a:solidFill>
                <a:schemeClr val="bg1"/>
              </a:solidFill>
              <a:effectLst/>
              <a:latin typeface="Century Gothic" panose="020B0502020202020204" pitchFamily="34" charset="0"/>
              <a:ea typeface="Times New Roman" panose="02020603050405020304" pitchFamily="18" charset="0"/>
            </a:endParaRPr>
          </a:p>
        </p:txBody>
      </p:sp>
      <p:sp>
        <p:nvSpPr>
          <p:cNvPr id="17" name="ZoneTexte 16">
            <a:extLst>
              <a:ext uri="{FF2B5EF4-FFF2-40B4-BE49-F238E27FC236}">
                <a16:creationId xmlns:a16="http://schemas.microsoft.com/office/drawing/2014/main" id="{8089673E-E347-4E00-A7CE-9BF509F34363}"/>
              </a:ext>
            </a:extLst>
          </p:cNvPr>
          <p:cNvSpPr txBox="1"/>
          <p:nvPr/>
        </p:nvSpPr>
        <p:spPr>
          <a:xfrm>
            <a:off x="1332470" y="7936739"/>
            <a:ext cx="1746084" cy="523220"/>
          </a:xfrm>
          <a:prstGeom prst="rect">
            <a:avLst/>
          </a:prstGeom>
          <a:noFill/>
        </p:spPr>
        <p:txBody>
          <a:bodyPr wrap="square" rtlCol="0">
            <a:spAutoFit/>
          </a:bodyPr>
          <a:lstStyle/>
          <a:p>
            <a:pPr rtl="0"/>
            <a:r>
              <a:rPr lang="en-gb" sz="1400" u="none" strike="noStrike">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Key figures </a:t>
            </a:r>
            <a:br>
              <a:rPr lang="fr-FR" sz="1400" u="none" strike="noStrike" dirty="0">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br>
            <a:r>
              <a:rPr lang="en-gb" sz="1400" u="none" strike="noStrike">
                <a:solidFill>
                  <a:schemeClr val="bg1"/>
                </a:solidFill>
                <a:effectLst/>
                <a:latin typeface="Century Gothic" panose="020B0502020202020204" pitchFamily="34" charset="0"/>
                <a:ea typeface="Century Gothic" panose="020B0502020202020204" pitchFamily="34" charset="0"/>
                <a:cs typeface="Century Gothic" panose="020B0502020202020204" pitchFamily="34" charset="0"/>
              </a:rPr>
              <a:t>and partners</a:t>
            </a:r>
            <a:endParaRPr lang="fr-FR" sz="1400" u="none" strike="noStrike" dirty="0">
              <a:solidFill>
                <a:schemeClr val="bg1"/>
              </a:solidFill>
              <a:effectLst/>
              <a:latin typeface="Century Gothic" panose="020B0502020202020204" pitchFamily="34" charset="0"/>
              <a:ea typeface="Times New Roman" panose="02020603050405020304" pitchFamily="18" charset="0"/>
            </a:endParaRPr>
          </a:p>
        </p:txBody>
      </p:sp>
      <p:sp>
        <p:nvSpPr>
          <p:cNvPr id="18" name="ZoneTexte 17">
            <a:extLst>
              <a:ext uri="{FF2B5EF4-FFF2-40B4-BE49-F238E27FC236}">
                <a16:creationId xmlns:a16="http://schemas.microsoft.com/office/drawing/2014/main" id="{C24D85FD-BD68-D243-A130-D0186D1B840F}"/>
              </a:ext>
            </a:extLst>
          </p:cNvPr>
          <p:cNvSpPr txBox="1"/>
          <p:nvPr/>
        </p:nvSpPr>
        <p:spPr>
          <a:xfrm>
            <a:off x="286471" y="2383449"/>
            <a:ext cx="3001989" cy="369332"/>
          </a:xfrm>
          <a:prstGeom prst="rect">
            <a:avLst/>
          </a:prstGeom>
          <a:noFill/>
        </p:spPr>
        <p:txBody>
          <a:bodyPr wrap="square" rtlCol="0">
            <a:spAutoFit/>
          </a:bodyPr>
          <a:lstStyle/>
          <a:p>
            <a:pPr rtl="0"/>
            <a:r>
              <a:rPr lang="en-gb" b="1">
                <a:solidFill>
                  <a:schemeClr val="bg1"/>
                </a:solidFill>
                <a:latin typeface="Century Gothic" panose="020B0502020202020204" pitchFamily="34" charset="0"/>
              </a:rPr>
              <a:t>SUMMARY</a:t>
            </a:r>
          </a:p>
        </p:txBody>
      </p:sp>
      <p:sp>
        <p:nvSpPr>
          <p:cNvPr id="21" name="ZoneTexte 20">
            <a:extLst>
              <a:ext uri="{FF2B5EF4-FFF2-40B4-BE49-F238E27FC236}">
                <a16:creationId xmlns:a16="http://schemas.microsoft.com/office/drawing/2014/main" id="{7A622413-1FED-E747-8E36-A93028D4656E}"/>
              </a:ext>
            </a:extLst>
          </p:cNvPr>
          <p:cNvSpPr txBox="1"/>
          <p:nvPr/>
        </p:nvSpPr>
        <p:spPr>
          <a:xfrm>
            <a:off x="4032897" y="135057"/>
            <a:ext cx="2584841" cy="305233"/>
          </a:xfrm>
          <a:prstGeom prst="rect">
            <a:avLst/>
          </a:prstGeom>
          <a:noFill/>
        </p:spPr>
        <p:txBody>
          <a:bodyPr wrap="square" rtlCol="0">
            <a:spAutoFit/>
          </a:bodyPr>
          <a:lstStyle/>
          <a:p>
            <a:pPr algn="r" rtl="0"/>
            <a:r>
              <a:rPr lang="en-gb">
                <a:solidFill>
                  <a:schemeClr val="bg1"/>
                </a:solidFill>
                <a:latin typeface="Century Gothic" panose="020B0502020202020204" pitchFamily="34" charset="0"/>
              </a:rPr>
              <a:t>PRESS KIT</a:t>
            </a:r>
          </a:p>
        </p:txBody>
      </p:sp>
      <p:sp>
        <p:nvSpPr>
          <p:cNvPr id="19" name="ZoneTexte 18">
            <a:extLst>
              <a:ext uri="{FF2B5EF4-FFF2-40B4-BE49-F238E27FC236}">
                <a16:creationId xmlns:a16="http://schemas.microsoft.com/office/drawing/2014/main" id="{D86739B3-EA97-4224-A67C-02ABBD69DEF8}"/>
              </a:ext>
            </a:extLst>
          </p:cNvPr>
          <p:cNvSpPr txBox="1"/>
          <p:nvPr/>
        </p:nvSpPr>
        <p:spPr>
          <a:xfrm>
            <a:off x="1273205" y="4662462"/>
            <a:ext cx="588861" cy="1015663"/>
          </a:xfrm>
          <a:prstGeom prst="rect">
            <a:avLst/>
          </a:prstGeom>
          <a:noFill/>
        </p:spPr>
        <p:txBody>
          <a:bodyPr wrap="square" rtlCol="0">
            <a:spAutoFit/>
          </a:bodyPr>
          <a:lstStyle/>
          <a:p>
            <a:pPr rtl="0"/>
            <a:r>
              <a:rPr lang="en-gb" sz="6000" b="1">
                <a:solidFill>
                  <a:schemeClr val="bg1"/>
                </a:solidFill>
                <a:latin typeface="Century Gothic" panose="020B0502020202020204" pitchFamily="34" charset="0"/>
              </a:rPr>
              <a:t>2 </a:t>
            </a:r>
          </a:p>
        </p:txBody>
      </p:sp>
    </p:spTree>
    <p:extLst>
      <p:ext uri="{BB962C8B-B14F-4D97-AF65-F5344CB8AC3E}">
        <p14:creationId xmlns:p14="http://schemas.microsoft.com/office/powerpoint/2010/main" val="1612912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F1F01A58-4AAB-41BA-B403-F622141D484D}"/>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72823CB0-6934-45DD-A7AE-148B9040FE39}"/>
              </a:ext>
            </a:extLst>
          </p:cNvPr>
          <p:cNvSpPr>
            <a:spLocks noGrp="1"/>
          </p:cNvSpPr>
          <p:nvPr>
            <p:ph type="sldNum" sz="quarter" idx="12"/>
          </p:nvPr>
        </p:nvSpPr>
        <p:spPr/>
        <p:txBody>
          <a:bodyPr rtlCol="0"/>
          <a:lstStyle/>
          <a:p>
            <a:pPr rtl="0"/>
            <a:fld id="{DAB08055-D449-4C37-A8C0-BFB161A8576B}" type="slidenum">
              <a:rPr lang="fr-FR" smtClean="0"/>
              <a:pPr/>
              <a:t>5</a:t>
            </a:fld>
            <a:endParaRPr lang="fr-FR" dirty="0"/>
          </a:p>
        </p:txBody>
      </p:sp>
      <p:sp>
        <p:nvSpPr>
          <p:cNvPr id="4" name="ZoneTexte 3">
            <a:extLst>
              <a:ext uri="{FF2B5EF4-FFF2-40B4-BE49-F238E27FC236}">
                <a16:creationId xmlns:a16="http://schemas.microsoft.com/office/drawing/2014/main" id="{57AE3B19-7FDC-4C28-8B45-9B10431299D3}"/>
              </a:ext>
            </a:extLst>
          </p:cNvPr>
          <p:cNvSpPr txBox="1"/>
          <p:nvPr/>
        </p:nvSpPr>
        <p:spPr>
          <a:xfrm>
            <a:off x="2942652" y="481473"/>
            <a:ext cx="3411273" cy="4175502"/>
          </a:xfrm>
          <a:prstGeom prst="rect">
            <a:avLst/>
          </a:prstGeom>
          <a:noFill/>
        </p:spPr>
        <p:txBody>
          <a:bodyPr wrap="square" lIns="91440" tIns="45720" rIns="91440" bIns="45720" rtlCol="0" anchor="t">
            <a:spAutoFit/>
          </a:bodyPr>
          <a:lstStyle/>
          <a:p>
            <a:pPr algn="just" rtl="0">
              <a:lnSpc>
                <a:spcPct val="107000"/>
              </a:lnSpc>
            </a:pPr>
            <a:r>
              <a:rPr lang="en-gb" sz="1100" dirty="0">
                <a:latin typeface="Century Gothic" panose="020B0502020202020204" pitchFamily="34" charset="0"/>
              </a:rPr>
              <a:t>The unprecedented crisis faced by the world in 2020 underlines more than ever the need for organisations to transform and meet the challenges posed by changes in our environment, cities, businesses and the community life of our citizens. Well before the crisis, the federation of autonomous companies of the Association </a:t>
            </a:r>
            <a:r>
              <a:rPr lang="en-gb" sz="1100" dirty="0" err="1">
                <a:latin typeface="Century Gothic" panose="020B0502020202020204" pitchFamily="34" charset="0"/>
              </a:rPr>
              <a:t>Familiale</a:t>
            </a:r>
            <a:r>
              <a:rPr lang="en-gb" sz="1100" dirty="0">
                <a:latin typeface="Century Gothic" panose="020B0502020202020204" pitchFamily="34" charset="0"/>
              </a:rPr>
              <a:t> </a:t>
            </a:r>
            <a:r>
              <a:rPr lang="en-gb" sz="1100" dirty="0" err="1">
                <a:latin typeface="Century Gothic" panose="020B0502020202020204" pitchFamily="34" charset="0"/>
              </a:rPr>
              <a:t>Mulliez</a:t>
            </a:r>
            <a:r>
              <a:rPr lang="en-gb" sz="1100" dirty="0">
                <a:latin typeface="Century Gothic" panose="020B0502020202020204" pitchFamily="34" charset="0"/>
              </a:rPr>
              <a:t> (AFM), faithful to its values and entrepreneurial DNA, agreed on the need to transform retail and the urgency to change the face of neighbourhoods, while having the resolve to accompany these accelerating changes, to serve both their competitiveness and leadership.  </a:t>
            </a:r>
          </a:p>
          <a:p>
            <a:pPr algn="just" rtl="0">
              <a:lnSpc>
                <a:spcPct val="107000"/>
              </a:lnSpc>
            </a:pPr>
            <a:endParaRPr lang="fr-FR" sz="1100" dirty="0">
              <a:latin typeface="Century Gothic" panose="020B0502020202020204" pitchFamily="34" charset="0"/>
            </a:endParaRPr>
          </a:p>
          <a:p>
            <a:pPr algn="just" rtl="0"/>
            <a:r>
              <a:rPr lang="en-gb" sz="1100" dirty="0">
                <a:latin typeface="Century Gothic"/>
              </a:rPr>
              <a:t>As a new mixed-use real estate operator, </a:t>
            </a:r>
            <a:r>
              <a:rPr lang="en-gb" sz="1100" dirty="0" err="1">
                <a:latin typeface="Century Gothic"/>
              </a:rPr>
              <a:t>Nhood</a:t>
            </a:r>
            <a:r>
              <a:rPr lang="en-gb" sz="1100" dirty="0">
                <a:latin typeface="Century Gothic"/>
              </a:rPr>
              <a:t> assumes its role and responsibilities to support its partners, local authorities and residents in the regeneration and renaturation of existing sites into living places in line with a more resilient city, with stimulated biodiversity </a:t>
            </a:r>
            <a:br>
              <a:rPr lang="fr-FR" sz="1100" dirty="0">
                <a:latin typeface="Century Gothic" panose="020B0502020202020204" pitchFamily="34" charset="0"/>
              </a:rPr>
            </a:br>
            <a:r>
              <a:rPr lang="en-gb" sz="1100" dirty="0">
                <a:latin typeface="Century Gothic"/>
              </a:rPr>
              <a:t>and factors of well-being. </a:t>
            </a:r>
            <a:endParaRPr lang="fr-FR" sz="1100" dirty="0">
              <a:latin typeface="Century Gothic" panose="020B0502020202020204" pitchFamily="34" charset="0"/>
            </a:endParaRPr>
          </a:p>
        </p:txBody>
      </p:sp>
      <p:pic>
        <p:nvPicPr>
          <p:cNvPr id="5" name="Image 4" descr="Une image contenant personne, extérieur, foule&#10;&#10;Description générée automatiquement">
            <a:extLst>
              <a:ext uri="{FF2B5EF4-FFF2-40B4-BE49-F238E27FC236}">
                <a16:creationId xmlns:a16="http://schemas.microsoft.com/office/drawing/2014/main" id="{70677A4D-6C96-49B9-AADE-0B2DA491C17E}"/>
              </a:ext>
            </a:extLst>
          </p:cNvPr>
          <p:cNvPicPr>
            <a:picLocks noChangeAspect="1"/>
          </p:cNvPicPr>
          <p:nvPr/>
        </p:nvPicPr>
        <p:blipFill rotWithShape="1">
          <a:blip r:embed="rId2" cstate="email">
            <a:extLst>
              <a:ext uri="{BEBA8EAE-BF5A-486C-A8C5-ECC9F3942E4B}">
                <a14:imgProps xmlns:a14="http://schemas.microsoft.com/office/drawing/2010/main">
                  <a14:imgLayer r:embed="rId3">
                    <a14:imgEffect>
                      <a14:colorTemperature colorTemp="7200"/>
                    </a14:imgEffect>
                  </a14:imgLayer>
                </a14:imgProps>
              </a:ext>
              <a:ext uri="{28A0092B-C50C-407E-A947-70E740481C1C}">
                <a14:useLocalDpi xmlns:a14="http://schemas.microsoft.com/office/drawing/2010/main"/>
              </a:ext>
            </a:extLst>
          </a:blip>
          <a:srcRect/>
          <a:stretch/>
        </p:blipFill>
        <p:spPr>
          <a:xfrm>
            <a:off x="252003" y="5023412"/>
            <a:ext cx="6258377" cy="3302587"/>
          </a:xfrm>
          <a:prstGeom prst="rect">
            <a:avLst/>
          </a:prstGeom>
        </p:spPr>
      </p:pic>
      <p:sp>
        <p:nvSpPr>
          <p:cNvPr id="9" name="ZoneTexte 8">
            <a:extLst>
              <a:ext uri="{FF2B5EF4-FFF2-40B4-BE49-F238E27FC236}">
                <a16:creationId xmlns:a16="http://schemas.microsoft.com/office/drawing/2014/main" id="{ACCC4D6F-C352-9A4F-AD26-6DA6BEF68FCB}"/>
              </a:ext>
            </a:extLst>
          </p:cNvPr>
          <p:cNvSpPr txBox="1"/>
          <p:nvPr/>
        </p:nvSpPr>
        <p:spPr>
          <a:xfrm>
            <a:off x="252003" y="4343500"/>
            <a:ext cx="1876097" cy="400110"/>
          </a:xfrm>
          <a:prstGeom prst="rect">
            <a:avLst/>
          </a:prstGeom>
          <a:noFill/>
        </p:spPr>
        <p:txBody>
          <a:bodyPr wrap="square" rtlCol="0">
            <a:spAutoFit/>
          </a:bodyPr>
          <a:lstStyle/>
          <a:p>
            <a:pPr rtl="0"/>
            <a:r>
              <a:rPr lang="en-gb" sz="2000">
                <a:solidFill>
                  <a:srgbClr val="73C69C"/>
                </a:solidFill>
                <a:latin typeface="Libel Suit Rg" panose="020B0608020202020204" pitchFamily="34" charset="0"/>
              </a:rPr>
              <a:t>... and creation!</a:t>
            </a:r>
          </a:p>
        </p:txBody>
      </p:sp>
      <p:sp>
        <p:nvSpPr>
          <p:cNvPr id="10" name="ZoneTexte 9">
            <a:extLst>
              <a:ext uri="{FF2B5EF4-FFF2-40B4-BE49-F238E27FC236}">
                <a16:creationId xmlns:a16="http://schemas.microsoft.com/office/drawing/2014/main" id="{90039B5C-6DB3-44E6-A7FF-C91F868BB8F6}"/>
              </a:ext>
            </a:extLst>
          </p:cNvPr>
          <p:cNvSpPr txBox="1"/>
          <p:nvPr/>
        </p:nvSpPr>
        <p:spPr>
          <a:xfrm>
            <a:off x="252003" y="1408290"/>
            <a:ext cx="2412124" cy="1477328"/>
          </a:xfrm>
          <a:prstGeom prst="rect">
            <a:avLst/>
          </a:prstGeom>
          <a:noFill/>
        </p:spPr>
        <p:txBody>
          <a:bodyPr wrap="square" rtlCol="0">
            <a:spAutoFit/>
          </a:bodyPr>
          <a:lstStyle/>
          <a:p>
            <a:pPr rtl="0"/>
            <a:endParaRPr lang="fr-FR" sz="1800" dirty="0">
              <a:solidFill>
                <a:srgbClr val="73C69C"/>
              </a:solidFill>
              <a:latin typeface="Libel Suit Rg" panose="020B0608020202020204" pitchFamily="34" charset="0"/>
            </a:endParaRPr>
          </a:p>
          <a:p>
            <a:pPr rtl="0"/>
            <a:endParaRPr lang="fr-FR" sz="1800" dirty="0">
              <a:solidFill>
                <a:srgbClr val="73C69C"/>
              </a:solidFill>
              <a:latin typeface="Libel Suit Rg" panose="020B0608020202020204" pitchFamily="34" charset="0"/>
            </a:endParaRPr>
          </a:p>
          <a:p>
            <a:pPr rtl="0"/>
            <a:r>
              <a:rPr lang="en-gb" sz="1800">
                <a:solidFill>
                  <a:srgbClr val="73C69C"/>
                </a:solidFill>
                <a:latin typeface="Libel Suit Rg" panose="020B0608020202020204" pitchFamily="34" charset="0"/>
              </a:rPr>
              <a:t>2020,</a:t>
            </a:r>
          </a:p>
          <a:p>
            <a:pPr rtl="0"/>
            <a:r>
              <a:rPr lang="en-gb" sz="1800">
                <a:solidFill>
                  <a:srgbClr val="73C69C"/>
                </a:solidFill>
                <a:latin typeface="Libel Suit Rg" panose="020B0608020202020204" pitchFamily="34" charset="0"/>
              </a:rPr>
              <a:t>an intense</a:t>
            </a:r>
          </a:p>
          <a:p>
            <a:pPr rtl="0"/>
            <a:r>
              <a:rPr lang="en-gb" sz="1800">
                <a:solidFill>
                  <a:srgbClr val="73C69C"/>
                </a:solidFill>
                <a:latin typeface="Libel Suit Rg" panose="020B0608020202020204" pitchFamily="34" charset="0"/>
              </a:rPr>
              <a:t>year of transformation </a:t>
            </a:r>
          </a:p>
        </p:txBody>
      </p:sp>
      <p:pic>
        <p:nvPicPr>
          <p:cNvPr id="11" name="Image 10">
            <a:extLst>
              <a:ext uri="{FF2B5EF4-FFF2-40B4-BE49-F238E27FC236}">
                <a16:creationId xmlns:a16="http://schemas.microsoft.com/office/drawing/2014/main" id="{A5C6154D-EDD3-43C2-88DE-9B140C8E46D4}"/>
              </a:ext>
            </a:extLst>
          </p:cNvPr>
          <p:cNvPicPr>
            <a:picLocks noChangeAspect="1"/>
          </p:cNvPicPr>
          <p:nvPr/>
        </p:nvPicPr>
        <p:blipFill rotWithShape="1">
          <a:blip r:embed="rId4">
            <a:extLst>
              <a:ext uri="{28A0092B-C50C-407E-A947-70E740481C1C}">
                <a14:useLocalDpi xmlns:a14="http://schemas.microsoft.com/office/drawing/2010/main" val="0"/>
              </a:ext>
            </a:extLst>
          </a:blip>
          <a:srcRect t="69095"/>
          <a:stretch/>
        </p:blipFill>
        <p:spPr>
          <a:xfrm>
            <a:off x="252003" y="522027"/>
            <a:ext cx="2576724" cy="357247"/>
          </a:xfrm>
          <a:prstGeom prst="rect">
            <a:avLst/>
          </a:prstGeom>
        </p:spPr>
      </p:pic>
    </p:spTree>
    <p:extLst>
      <p:ext uri="{BB962C8B-B14F-4D97-AF65-F5344CB8AC3E}">
        <p14:creationId xmlns:p14="http://schemas.microsoft.com/office/powerpoint/2010/main" val="3353961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7B034E60-ABC8-4FB5-ABC9-F2E0B8ADCE61}"/>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584129AC-3248-46E1-9B71-ACD10E5CAB50}"/>
              </a:ext>
            </a:extLst>
          </p:cNvPr>
          <p:cNvSpPr>
            <a:spLocks noGrp="1"/>
          </p:cNvSpPr>
          <p:nvPr>
            <p:ph type="sldNum" sz="quarter" idx="12"/>
          </p:nvPr>
        </p:nvSpPr>
        <p:spPr/>
        <p:txBody>
          <a:bodyPr rtlCol="0"/>
          <a:lstStyle/>
          <a:p>
            <a:pPr rtl="0"/>
            <a:fld id="{DAB08055-D449-4C37-A8C0-BFB161A8576B}" type="slidenum">
              <a:rPr lang="fr-FR" smtClean="0"/>
              <a:pPr/>
              <a:t>6</a:t>
            </a:fld>
            <a:endParaRPr lang="fr-FR" dirty="0"/>
          </a:p>
        </p:txBody>
      </p:sp>
      <p:sp>
        <p:nvSpPr>
          <p:cNvPr id="4" name="ZoneTexte 3">
            <a:extLst>
              <a:ext uri="{FF2B5EF4-FFF2-40B4-BE49-F238E27FC236}">
                <a16:creationId xmlns:a16="http://schemas.microsoft.com/office/drawing/2014/main" id="{F5FB037A-E3CF-43AE-B72B-76B5277E9140}"/>
              </a:ext>
            </a:extLst>
          </p:cNvPr>
          <p:cNvSpPr txBox="1"/>
          <p:nvPr/>
        </p:nvSpPr>
        <p:spPr>
          <a:xfrm>
            <a:off x="353591" y="1364101"/>
            <a:ext cx="3208977" cy="4662815"/>
          </a:xfrm>
          <a:prstGeom prst="rect">
            <a:avLst/>
          </a:prstGeom>
          <a:noFill/>
        </p:spPr>
        <p:txBody>
          <a:bodyPr wrap="square" lIns="91440" tIns="45720" rIns="91440" bIns="45720" rtlCol="0" anchor="t">
            <a:spAutoFit/>
          </a:bodyPr>
          <a:lstStyle/>
          <a:p>
            <a:pPr algn="just" rtl="0"/>
            <a:r>
              <a:rPr lang="en-gb" sz="1100" b="1">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From the very start, Nhood has been made up of 1,029 experts to animate, co-create, transform and regenerate sites into new living places that have a positive impact.</a:t>
            </a:r>
          </a:p>
          <a:p>
            <a:pPr algn="just" rtl="0"/>
            <a:endParaRPr lang="fr-FR" sz="1100" dirty="0">
              <a:effectLst/>
              <a:latin typeface="Century Gothic" panose="020B0502020202020204" pitchFamily="34" charset="0"/>
              <a:ea typeface="Century Gothic" panose="020B0502020202020204" pitchFamily="34" charset="0"/>
              <a:cs typeface="Century Gothic" panose="020B0502020202020204" pitchFamily="34" charset="0"/>
            </a:endParaRPr>
          </a:p>
          <a:p>
            <a:pPr algn="just" rtl="0"/>
            <a:r>
              <a:rPr lang="en-gb" sz="1100">
                <a:effectLst/>
                <a:latin typeface="Century Gothic" panose="020B0502020202020204" pitchFamily="34" charset="0"/>
                <a:ea typeface="Century Gothic" panose="020B0502020202020204" pitchFamily="34" charset="0"/>
                <a:cs typeface="Century Gothic" panose="020B0502020202020204" pitchFamily="34" charset="0"/>
              </a:rPr>
              <a:t>Nhood enjoys a short, medium and long-term overview of the sector. Its presence in 10 countries across Europe, and the feedback this generates, enables Nhood to verify market trends, risks and opportunities for the future. </a:t>
            </a:r>
          </a:p>
          <a:p>
            <a:pPr algn="just" rtl="0"/>
            <a:endParaRPr lang="fr-FR" sz="1100" dirty="0">
              <a:latin typeface="Century Gothic" panose="020B0502020202020204" pitchFamily="34" charset="0"/>
              <a:ea typeface="Century Gothic" panose="020B0502020202020204" pitchFamily="34" charset="0"/>
              <a:cs typeface="Century Gothic" panose="020B0502020202020204" pitchFamily="34" charset="0"/>
            </a:endParaRPr>
          </a:p>
          <a:p>
            <a:pPr algn="just" rtl="0"/>
            <a:r>
              <a:rPr lang="en-gb" sz="1100">
                <a:effectLst/>
                <a:latin typeface="Century Gothic"/>
                <a:ea typeface="Century Gothic" panose="020B0502020202020204" pitchFamily="34" charset="0"/>
                <a:cs typeface="Century Gothic" panose="020B0502020202020204" pitchFamily="34" charset="0"/>
              </a:rPr>
              <a:t>This global vision provides support at local level and means that Nhood is able to draw on the strength of its impact as a pan-</a:t>
            </a:r>
            <a:r>
              <a:rPr lang="en-gb" sz="1100">
                <a:latin typeface="Century Gothic"/>
                <a:ea typeface="Century Gothic" panose="020B0502020202020204" pitchFamily="34" charset="0"/>
                <a:cs typeface="Century Gothic" panose="020B0502020202020204" pitchFamily="34" charset="0"/>
              </a:rPr>
              <a:t>European company while benefiting from experience in the field. This is how Nhood wishes to co-construct living places that bring together and resemble those who live there.</a:t>
            </a:r>
          </a:p>
          <a:p>
            <a:pPr algn="just" rtl="0"/>
            <a:endParaRPr lang="fr-FR" sz="1100" dirty="0">
              <a:effectLst/>
              <a:latin typeface="Century Gothic" panose="020B0502020202020204" pitchFamily="34" charset="0"/>
              <a:ea typeface="Century Gothic" panose="020B0502020202020204" pitchFamily="34" charset="0"/>
              <a:cs typeface="Century Gothic" panose="020B0502020202020204" pitchFamily="34" charset="0"/>
            </a:endParaRPr>
          </a:p>
          <a:p>
            <a:pPr algn="just" rtl="0"/>
            <a:r>
              <a:rPr lang="en-gb" sz="1100">
                <a:latin typeface="Century Gothic"/>
                <a:ea typeface="Century Gothic" panose="020B0502020202020204" pitchFamily="34" charset="0"/>
                <a:cs typeface="Century Gothic" panose="020B0502020202020204" pitchFamily="34" charset="0"/>
              </a:rPr>
              <a:t>The strength of</a:t>
            </a:r>
            <a:r>
              <a:rPr lang="en-gb" sz="1100">
                <a:effectLst/>
                <a:latin typeface="Century Gothic"/>
                <a:ea typeface="Century Gothic" panose="020B0502020202020204" pitchFamily="34" charset="0"/>
                <a:cs typeface="Century Gothic" panose="020B0502020202020204" pitchFamily="34" charset="0"/>
              </a:rPr>
              <a:t> </a:t>
            </a:r>
            <a:r>
              <a:rPr lang="en-gb" sz="1100">
                <a:latin typeface="Century Gothic"/>
                <a:ea typeface="Century Gothic" panose="020B0502020202020204" pitchFamily="34" charset="0"/>
                <a:cs typeface="Century Gothic" panose="020B0502020202020204" pitchFamily="34" charset="0"/>
              </a:rPr>
              <a:t>this new</a:t>
            </a:r>
            <a:r>
              <a:rPr lang="en-gb" sz="1100">
                <a:effectLst/>
                <a:latin typeface="Century Gothic"/>
                <a:ea typeface="Century Gothic" panose="020B0502020202020204" pitchFamily="34" charset="0"/>
                <a:cs typeface="Century Gothic" panose="020B0502020202020204" pitchFamily="34" charset="0"/>
              </a:rPr>
              <a:t> group of experts is also illustrated by its ability to operate the core activities of real estate services in an integrated manner</a:t>
            </a:r>
            <a:r>
              <a:rPr lang="en-gb" sz="1100">
                <a:latin typeface="Century Gothic"/>
                <a:ea typeface="Century Gothic" panose="020B0502020202020204" pitchFamily="34" charset="0"/>
                <a:cs typeface="Century Gothic" panose="020B0502020202020204" pitchFamily="34" charset="0"/>
              </a:rPr>
              <a:t>.</a:t>
            </a:r>
            <a:endParaRPr lang="fr-FR" sz="1100" dirty="0">
              <a:effectLst/>
              <a:latin typeface="Century Gothic"/>
              <a:ea typeface="Century Gothic" panose="020B0502020202020204" pitchFamily="34" charset="0"/>
              <a:cs typeface="Century Gothic" panose="020B0502020202020204" pitchFamily="34" charset="0"/>
            </a:endParaRPr>
          </a:p>
        </p:txBody>
      </p:sp>
      <p:sp>
        <p:nvSpPr>
          <p:cNvPr id="5" name="ZoneTexte 4">
            <a:extLst>
              <a:ext uri="{FF2B5EF4-FFF2-40B4-BE49-F238E27FC236}">
                <a16:creationId xmlns:a16="http://schemas.microsoft.com/office/drawing/2014/main" id="{5BD92CE3-7988-475B-9BAE-39B8B7D583C2}"/>
              </a:ext>
            </a:extLst>
          </p:cNvPr>
          <p:cNvSpPr txBox="1"/>
          <p:nvPr/>
        </p:nvSpPr>
        <p:spPr>
          <a:xfrm>
            <a:off x="428413" y="422621"/>
            <a:ext cx="5615926" cy="830997"/>
          </a:xfrm>
          <a:prstGeom prst="rect">
            <a:avLst/>
          </a:prstGeom>
          <a:noFill/>
        </p:spPr>
        <p:txBody>
          <a:bodyPr wrap="square" rtlCol="0">
            <a:spAutoFit/>
          </a:bodyPr>
          <a:lstStyle/>
          <a:p>
            <a:pPr lvl="0" rtl="0"/>
            <a:r>
              <a:rPr lang="en-gb" sz="2400">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1</a:t>
            </a:r>
            <a:r>
              <a:rPr lang="en-gb" sz="2400" u="none" strike="noStrike">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t>. Teams with a wider range of skills </a:t>
            </a:r>
            <a:br>
              <a:rPr lang="fr-FR" sz="2400" dirty="0">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br>
            <a:r>
              <a:rPr lang="en-gb" sz="2400">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   </a:t>
            </a:r>
            <a:r>
              <a:rPr lang="en-gb" sz="2400" u="none" strike="noStrike">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t>for more services</a:t>
            </a:r>
            <a:endParaRPr lang="fr-FR" sz="1800" u="none" strike="noStrike" dirty="0">
              <a:solidFill>
                <a:schemeClr val="bg1"/>
              </a:solidFill>
              <a:effectLst/>
              <a:latin typeface="Libel Suit Rg" panose="020B0608020202020204" pitchFamily="34" charset="0"/>
              <a:ea typeface="Times New Roman" panose="02020603050405020304" pitchFamily="18" charset="0"/>
            </a:endParaRPr>
          </a:p>
        </p:txBody>
      </p:sp>
      <p:pic>
        <p:nvPicPr>
          <p:cNvPr id="6" name="Image 5">
            <a:extLst>
              <a:ext uri="{FF2B5EF4-FFF2-40B4-BE49-F238E27FC236}">
                <a16:creationId xmlns:a16="http://schemas.microsoft.com/office/drawing/2014/main" id="{1D043EDE-9BC9-4A18-9385-B0FDBCCAC2BE}"/>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52664" y="6137399"/>
            <a:ext cx="6268452" cy="2195098"/>
          </a:xfrm>
          <a:prstGeom prst="rect">
            <a:avLst/>
          </a:prstGeom>
        </p:spPr>
      </p:pic>
      <p:sp>
        <p:nvSpPr>
          <p:cNvPr id="7" name="Rectangle 6">
            <a:extLst>
              <a:ext uri="{FF2B5EF4-FFF2-40B4-BE49-F238E27FC236}">
                <a16:creationId xmlns:a16="http://schemas.microsoft.com/office/drawing/2014/main" id="{4B02825C-9D21-4B34-A1F7-0F95D87D6B80}"/>
              </a:ext>
            </a:extLst>
          </p:cNvPr>
          <p:cNvSpPr/>
          <p:nvPr/>
        </p:nvSpPr>
        <p:spPr>
          <a:xfrm>
            <a:off x="3715503" y="1707588"/>
            <a:ext cx="3142497" cy="3754874"/>
          </a:xfrm>
          <a:prstGeom prst="rect">
            <a:avLst/>
          </a:prstGeom>
        </p:spPr>
        <p:txBody>
          <a:bodyPr wrap="square" rtlCol="0">
            <a:spAutoFit/>
          </a:bodyPr>
          <a:lstStyle/>
          <a:p>
            <a:pPr lvl="0" defTabSz="914400" rtl="0">
              <a:defRPr/>
            </a:pPr>
            <a:r>
              <a:rPr lang="en-gb" sz="1400" b="1" dirty="0">
                <a:solidFill>
                  <a:srgbClr val="7FC6AF"/>
                </a:solidFill>
                <a:latin typeface="Century Gothic" panose="020B0502020202020204" pitchFamily="34" charset="0"/>
              </a:rPr>
              <a:t>OPERATION &amp;</a:t>
            </a:r>
          </a:p>
          <a:p>
            <a:pPr lvl="0" defTabSz="914400" rtl="0">
              <a:defRPr/>
            </a:pPr>
            <a:r>
              <a:rPr lang="en-gb" sz="1400" b="1" dirty="0">
                <a:solidFill>
                  <a:srgbClr val="7FC6AF"/>
                </a:solidFill>
                <a:latin typeface="Century Gothic" panose="020B0502020202020204" pitchFamily="34" charset="0"/>
              </a:rPr>
              <a:t>COMMERCIALISATION</a:t>
            </a:r>
          </a:p>
          <a:p>
            <a:pPr defTabSz="914400" rtl="0">
              <a:defRPr/>
            </a:pPr>
            <a:r>
              <a:rPr lang="en-gb" sz="1100" dirty="0">
                <a:latin typeface="Century Gothic" panose="020B0502020202020204" pitchFamily="34" charset="0"/>
              </a:rPr>
              <a:t>Animation, real estate and rental management on a day-to-day basis, commercialisation and operation</a:t>
            </a:r>
          </a:p>
          <a:p>
            <a:pPr defTabSz="914400" rtl="0">
              <a:defRPr/>
            </a:pPr>
            <a:endParaRPr lang="fr-FR" sz="1100" dirty="0">
              <a:latin typeface="Century Gothic" panose="020B0502020202020204" pitchFamily="34" charset="0"/>
            </a:endParaRPr>
          </a:p>
          <a:p>
            <a:pPr defTabSz="914400" rtl="0">
              <a:defRPr/>
            </a:pPr>
            <a:endParaRPr lang="fr-FR" sz="1100" dirty="0">
              <a:latin typeface="Century Gothic" panose="020B0502020202020204" pitchFamily="34" charset="0"/>
            </a:endParaRPr>
          </a:p>
          <a:p>
            <a:pPr defTabSz="914400" rtl="0">
              <a:defRPr/>
            </a:pPr>
            <a:r>
              <a:rPr lang="en-gb" sz="1400" b="1" dirty="0">
                <a:solidFill>
                  <a:srgbClr val="7FC6AF"/>
                </a:solidFill>
                <a:latin typeface="Century Gothic" panose="020B0502020202020204" pitchFamily="34" charset="0"/>
              </a:rPr>
              <a:t>ASSET</a:t>
            </a:r>
          </a:p>
          <a:p>
            <a:pPr defTabSz="914400" rtl="0">
              <a:defRPr/>
            </a:pPr>
            <a:r>
              <a:rPr lang="en-gb" sz="1400" b="1" dirty="0">
                <a:solidFill>
                  <a:srgbClr val="7FC6AF"/>
                </a:solidFill>
                <a:latin typeface="Century Gothic" panose="020B0502020202020204" pitchFamily="34" charset="0"/>
              </a:rPr>
              <a:t>MANAGEMENT</a:t>
            </a:r>
          </a:p>
          <a:p>
            <a:pPr defTabSz="914400" rtl="0">
              <a:defRPr/>
            </a:pPr>
            <a:r>
              <a:rPr lang="en-gb" sz="1100" dirty="0">
                <a:latin typeface="Century Gothic" panose="020B0502020202020204" pitchFamily="34" charset="0"/>
              </a:rPr>
              <a:t>Medium and long-term management of the portfolio strategy, structuring </a:t>
            </a:r>
            <a:br>
              <a:rPr lang="fr-FR" sz="1100" dirty="0">
                <a:latin typeface="Century Gothic" panose="020B0502020202020204" pitchFamily="34" charset="0"/>
              </a:rPr>
            </a:br>
            <a:r>
              <a:rPr lang="en-gb" sz="1100" dirty="0">
                <a:latin typeface="Century Gothic" panose="020B0502020202020204" pitchFamily="34" charset="0"/>
              </a:rPr>
              <a:t>and protection, optimisation </a:t>
            </a:r>
            <a:br>
              <a:rPr lang="fr-FR" sz="1100" dirty="0">
                <a:latin typeface="Century Gothic" panose="020B0502020202020204" pitchFamily="34" charset="0"/>
              </a:rPr>
            </a:br>
            <a:r>
              <a:rPr lang="en-gb" sz="1100" dirty="0">
                <a:latin typeface="Century Gothic" panose="020B0502020202020204" pitchFamily="34" charset="0"/>
              </a:rPr>
              <a:t>and property value enhancement</a:t>
            </a:r>
          </a:p>
          <a:p>
            <a:pPr defTabSz="914400" rtl="0">
              <a:defRPr/>
            </a:pPr>
            <a:endParaRPr lang="fr-FR" sz="1100" dirty="0">
              <a:latin typeface="Century Gothic" panose="020B0502020202020204" pitchFamily="34" charset="0"/>
            </a:endParaRPr>
          </a:p>
          <a:p>
            <a:pPr defTabSz="914400" rtl="0">
              <a:defRPr/>
            </a:pPr>
            <a:endParaRPr lang="fr-FR" sz="1100" dirty="0">
              <a:latin typeface="Century Gothic" panose="020B0502020202020204"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lang="en-gb" sz="1400" b="1" i="0" u="none" strike="noStrike" kern="1200" cap="none" spc="0" normalizeH="0" noProof="0" dirty="0">
                <a:ln>
                  <a:noFill/>
                </a:ln>
                <a:solidFill>
                  <a:srgbClr val="7FC6AF"/>
                </a:solidFill>
                <a:effectLst/>
                <a:uLnTx/>
                <a:uFillTx/>
                <a:latin typeface="Century Gothic" panose="020B0502020202020204" pitchFamily="34" charset="0"/>
              </a:rPr>
              <a:t>DEVELOPMENT &amp; </a:t>
            </a:r>
          </a:p>
          <a:p>
            <a:pPr marL="0" marR="0" lvl="0" indent="0" defTabSz="914400" rtl="0" eaLnBrk="1" fontAlgn="auto" latinLnBrk="0" hangingPunct="1">
              <a:lnSpc>
                <a:spcPct val="100000"/>
              </a:lnSpc>
              <a:spcBef>
                <a:spcPts val="0"/>
              </a:spcBef>
              <a:spcAft>
                <a:spcPts val="0"/>
              </a:spcAft>
              <a:buClrTx/>
              <a:buSzTx/>
              <a:buFontTx/>
              <a:buNone/>
              <a:tabLst/>
              <a:defRPr/>
            </a:pPr>
            <a:r>
              <a:rPr lang="en-gb" sz="1400" b="1" i="0" u="none" strike="noStrike" kern="1200" cap="none" spc="0" normalizeH="0" noProof="0" dirty="0">
                <a:ln>
                  <a:noFill/>
                </a:ln>
                <a:solidFill>
                  <a:srgbClr val="7FC6AF"/>
                </a:solidFill>
                <a:effectLst/>
                <a:uLnTx/>
                <a:uFillTx/>
                <a:latin typeface="Century Gothic" panose="020B0502020202020204" pitchFamily="34" charset="0"/>
              </a:rPr>
              <a:t>PROMOTION</a:t>
            </a:r>
            <a:endParaRPr kumimoji="0" lang="fr-FR" sz="1100" i="0" u="none" strike="noStrike" kern="1200" cap="none" spc="0" normalizeH="0" baseline="0" noProof="0" dirty="0">
              <a:ln>
                <a:noFill/>
              </a:ln>
              <a:effectLst/>
              <a:uLnTx/>
              <a:uFillTx/>
              <a:latin typeface="Century Gothic" panose="020B0502020202020204" pitchFamily="34" charset="0"/>
            </a:endParaRPr>
          </a:p>
          <a:p>
            <a:pPr lvl="0" defTabSz="914400" rtl="0">
              <a:defRPr/>
            </a:pPr>
            <a:r>
              <a:rPr lang="en-gb" sz="1100" dirty="0">
                <a:latin typeface="Century Gothic" panose="020B0502020202020204" pitchFamily="34" charset="0"/>
              </a:rPr>
              <a:t>Management of transformation projects, </a:t>
            </a:r>
          </a:p>
          <a:p>
            <a:pPr lvl="0" defTabSz="914400" rtl="0">
              <a:defRPr/>
            </a:pPr>
            <a:r>
              <a:rPr lang="en-gb" sz="1100" dirty="0">
                <a:latin typeface="Century Gothic" panose="020B0502020202020204" pitchFamily="34" charset="0"/>
              </a:rPr>
              <a:t>Consultation and co-creation, </a:t>
            </a:r>
          </a:p>
          <a:p>
            <a:pPr lvl="0" defTabSz="914400" rtl="0">
              <a:defRPr/>
            </a:pPr>
            <a:r>
              <a:rPr lang="en-gb" sz="1100" dirty="0">
                <a:latin typeface="Century Gothic" panose="020B0502020202020204" pitchFamily="34" charset="0"/>
              </a:rPr>
              <a:t>Urban design and conception</a:t>
            </a:r>
          </a:p>
        </p:txBody>
      </p:sp>
      <p:cxnSp>
        <p:nvCxnSpPr>
          <p:cNvPr id="8" name="Connecteur droit 7">
            <a:extLst>
              <a:ext uri="{FF2B5EF4-FFF2-40B4-BE49-F238E27FC236}">
                <a16:creationId xmlns:a16="http://schemas.microsoft.com/office/drawing/2014/main" id="{A542FC56-419B-4D43-A79D-8705682B536C}"/>
              </a:ext>
            </a:extLst>
          </p:cNvPr>
          <p:cNvCxnSpPr>
            <a:cxnSpLocks/>
          </p:cNvCxnSpPr>
          <p:nvPr/>
        </p:nvCxnSpPr>
        <p:spPr>
          <a:xfrm>
            <a:off x="3648324" y="1421043"/>
            <a:ext cx="0" cy="45051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5401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885B9C42-639A-4879-9A63-E14FF3165141}"/>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85C98A1A-6F1B-4640-BB7C-3BE6AA32C31A}"/>
              </a:ext>
            </a:extLst>
          </p:cNvPr>
          <p:cNvSpPr>
            <a:spLocks noGrp="1"/>
          </p:cNvSpPr>
          <p:nvPr>
            <p:ph type="sldNum" sz="quarter" idx="12"/>
          </p:nvPr>
        </p:nvSpPr>
        <p:spPr/>
        <p:txBody>
          <a:bodyPr rtlCol="0"/>
          <a:lstStyle/>
          <a:p>
            <a:pPr rtl="0"/>
            <a:fld id="{DAB08055-D449-4C37-A8C0-BFB161A8576B}" type="slidenum">
              <a:rPr lang="fr-FR" smtClean="0"/>
              <a:pPr/>
              <a:t>7</a:t>
            </a:fld>
            <a:endParaRPr lang="fr-FR" dirty="0"/>
          </a:p>
        </p:txBody>
      </p:sp>
      <p:sp>
        <p:nvSpPr>
          <p:cNvPr id="5" name="ZoneTexte 4">
            <a:extLst>
              <a:ext uri="{FF2B5EF4-FFF2-40B4-BE49-F238E27FC236}">
                <a16:creationId xmlns:a16="http://schemas.microsoft.com/office/drawing/2014/main" id="{411599CE-F5C8-4F8E-85CB-C17987528EEA}"/>
              </a:ext>
            </a:extLst>
          </p:cNvPr>
          <p:cNvSpPr txBox="1"/>
          <p:nvPr/>
        </p:nvSpPr>
        <p:spPr>
          <a:xfrm>
            <a:off x="252006" y="920782"/>
            <a:ext cx="4898731" cy="1785104"/>
          </a:xfrm>
          <a:prstGeom prst="rect">
            <a:avLst/>
          </a:prstGeom>
          <a:noFill/>
        </p:spPr>
        <p:txBody>
          <a:bodyPr wrap="square" rtlCol="0">
            <a:spAutoFit/>
          </a:bodyPr>
          <a:lstStyle/>
          <a:p>
            <a:pPr algn="just" rtl="0"/>
            <a:r>
              <a:rPr lang="en-gb" sz="1100">
                <a:effectLst/>
                <a:latin typeface="Century Gothic" panose="020B0502020202020204" pitchFamily="34" charset="0"/>
                <a:ea typeface="Century Gothic" panose="020B0502020202020204" pitchFamily="34" charset="0"/>
                <a:cs typeface="Century Gothic" panose="020B0502020202020204" pitchFamily="34" charset="0"/>
              </a:rPr>
              <a:t>Nhood manages all phases of </a:t>
            </a:r>
            <a:r>
              <a:rPr lang="en-gb" sz="1100" b="1">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real estate operation and commercialisation</a:t>
            </a:r>
            <a:r>
              <a:rPr lang="en-gb" sz="1100">
                <a:effectLst/>
                <a:latin typeface="Century Gothic" panose="020B0502020202020204" pitchFamily="34" charset="0"/>
                <a:ea typeface="Century Gothic" panose="020B0502020202020204" pitchFamily="34" charset="0"/>
                <a:cs typeface="Century Gothic" panose="020B0502020202020204" pitchFamily="34" charset="0"/>
              </a:rPr>
              <a:t> on behalf of its customers, continuously improving </a:t>
            </a:r>
            <a:br>
              <a:rPr lang="fr-FR" sz="1100" dirty="0">
                <a:effectLst/>
                <a:latin typeface="Century Gothic" panose="020B0502020202020204" pitchFamily="34" charset="0"/>
                <a:ea typeface="Century Gothic" panose="020B0502020202020204" pitchFamily="34" charset="0"/>
                <a:cs typeface="Century Gothic" panose="020B0502020202020204" pitchFamily="34" charset="0"/>
              </a:rPr>
            </a:br>
            <a:r>
              <a:rPr lang="en-gb" sz="1100">
                <a:effectLst/>
                <a:latin typeface="Century Gothic" panose="020B0502020202020204" pitchFamily="34" charset="0"/>
                <a:ea typeface="Century Gothic" panose="020B0502020202020204" pitchFamily="34" charset="0"/>
                <a:cs typeface="Century Gothic" panose="020B0502020202020204" pitchFamily="34" charset="0"/>
              </a:rPr>
              <a:t>the energy performance and optimising the operating costs </a:t>
            </a:r>
            <a:br>
              <a:rPr lang="fr-FR" sz="1100" dirty="0">
                <a:effectLst/>
                <a:latin typeface="Century Gothic" panose="020B0502020202020204" pitchFamily="34" charset="0"/>
                <a:ea typeface="Century Gothic" panose="020B0502020202020204" pitchFamily="34" charset="0"/>
                <a:cs typeface="Century Gothic" panose="020B0502020202020204" pitchFamily="34" charset="0"/>
              </a:rPr>
            </a:br>
            <a:r>
              <a:rPr lang="en-gb" sz="1100">
                <a:effectLst/>
                <a:latin typeface="Century Gothic" panose="020B0502020202020204" pitchFamily="34" charset="0"/>
                <a:ea typeface="Century Gothic" panose="020B0502020202020204" pitchFamily="34" charset="0"/>
                <a:cs typeface="Century Gothic" panose="020B0502020202020204" pitchFamily="34" charset="0"/>
              </a:rPr>
              <a:t>of the sites under its responsibility. To bring to life the places it animates and commercialises, Nhood regularly meets with those who live, work </a:t>
            </a:r>
            <a:br>
              <a:rPr lang="fr-FR" sz="1100" dirty="0">
                <a:effectLst/>
                <a:latin typeface="Century Gothic" panose="020B0502020202020204" pitchFamily="34" charset="0"/>
                <a:ea typeface="Century Gothic" panose="020B0502020202020204" pitchFamily="34" charset="0"/>
                <a:cs typeface="Century Gothic" panose="020B0502020202020204" pitchFamily="34" charset="0"/>
              </a:rPr>
            </a:br>
            <a:r>
              <a:rPr lang="en-gb" sz="1100">
                <a:effectLst/>
                <a:latin typeface="Century Gothic" panose="020B0502020202020204" pitchFamily="34" charset="0"/>
                <a:ea typeface="Century Gothic" panose="020B0502020202020204" pitchFamily="34" charset="0"/>
                <a:cs typeface="Century Gothic" panose="020B0502020202020204" pitchFamily="34" charset="0"/>
              </a:rPr>
              <a:t>or go there. Through discussion with retailers, residents, </a:t>
            </a:r>
            <a:br>
              <a:rPr lang="fr-FR" sz="1100" dirty="0">
                <a:effectLst/>
                <a:latin typeface="Century Gothic" panose="020B0502020202020204" pitchFamily="34" charset="0"/>
                <a:ea typeface="Century Gothic" panose="020B0502020202020204" pitchFamily="34" charset="0"/>
                <a:cs typeface="Century Gothic" panose="020B0502020202020204" pitchFamily="34" charset="0"/>
              </a:rPr>
            </a:br>
            <a:r>
              <a:rPr lang="en-gb" sz="1100">
                <a:effectLst/>
                <a:latin typeface="Century Gothic" panose="020B0502020202020204" pitchFamily="34" charset="0"/>
                <a:ea typeface="Century Gothic" panose="020B0502020202020204" pitchFamily="34" charset="0"/>
                <a:cs typeface="Century Gothic" panose="020B0502020202020204" pitchFamily="34" charset="0"/>
              </a:rPr>
              <a:t>elected representatives and associations, together we develop a tailor-made commercial and cultural offer with services that are useful to as many people as possible. </a:t>
            </a:r>
            <a:endParaRPr lang="fr-FR" sz="1100" dirty="0"/>
          </a:p>
        </p:txBody>
      </p:sp>
      <p:sp>
        <p:nvSpPr>
          <p:cNvPr id="15" name="ZoneTexte 14">
            <a:extLst>
              <a:ext uri="{FF2B5EF4-FFF2-40B4-BE49-F238E27FC236}">
                <a16:creationId xmlns:a16="http://schemas.microsoft.com/office/drawing/2014/main" id="{E53266D9-521A-4F22-8936-32E4CEC3200F}"/>
              </a:ext>
            </a:extLst>
          </p:cNvPr>
          <p:cNvSpPr txBox="1"/>
          <p:nvPr/>
        </p:nvSpPr>
        <p:spPr>
          <a:xfrm>
            <a:off x="3388767" y="3425532"/>
            <a:ext cx="3132349" cy="2292935"/>
          </a:xfrm>
          <a:prstGeom prst="rect">
            <a:avLst/>
          </a:prstGeom>
          <a:noFill/>
        </p:spPr>
        <p:txBody>
          <a:bodyPr wrap="square" rtlCol="0">
            <a:spAutoFit/>
          </a:bodyPr>
          <a:lstStyle/>
          <a:p>
            <a:pPr algn="just" rtl="0"/>
            <a:r>
              <a:rPr lang="en-gb" sz="1100">
                <a:effectLst/>
                <a:latin typeface="Century Gothic" panose="020B0502020202020204" pitchFamily="34" charset="0"/>
                <a:ea typeface="Century Gothic" panose="020B0502020202020204" pitchFamily="34" charset="0"/>
                <a:cs typeface="Century Gothic" panose="020B0502020202020204" pitchFamily="34" charset="0"/>
              </a:rPr>
              <a:t>By enhancing and regenerating </a:t>
            </a:r>
            <a:br>
              <a:rPr lang="fr-FR" sz="1100" dirty="0">
                <a:effectLst/>
                <a:latin typeface="Century Gothic" panose="020B0502020202020204" pitchFamily="34" charset="0"/>
                <a:ea typeface="Century Gothic" panose="020B0502020202020204" pitchFamily="34" charset="0"/>
                <a:cs typeface="Century Gothic" panose="020B0502020202020204" pitchFamily="34" charset="0"/>
              </a:rPr>
            </a:br>
            <a:r>
              <a:rPr lang="en-gb" sz="1100">
                <a:effectLst/>
                <a:latin typeface="Century Gothic" panose="020B0502020202020204" pitchFamily="34" charset="0"/>
                <a:ea typeface="Century Gothic" panose="020B0502020202020204" pitchFamily="34" charset="0"/>
                <a:cs typeface="Century Gothic" panose="020B0502020202020204" pitchFamily="34" charset="0"/>
              </a:rPr>
              <a:t>its customers' assets through sustainable and meaningful projects for users, Nhood ensures </a:t>
            </a:r>
            <a:r>
              <a:rPr lang="en-gb" sz="1100" b="1">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management of its real estate assets</a:t>
            </a:r>
            <a:r>
              <a:rPr lang="en-gb" sz="1100">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 </a:t>
            </a:r>
            <a:r>
              <a:rPr lang="en-gb" sz="1100">
                <a:effectLst/>
                <a:latin typeface="Century Gothic" panose="020B0502020202020204" pitchFamily="34" charset="0"/>
                <a:ea typeface="Century Gothic" panose="020B0502020202020204" pitchFamily="34" charset="0"/>
                <a:cs typeface="Century Gothic" panose="020B0502020202020204" pitchFamily="34" charset="0"/>
              </a:rPr>
              <a:t>from a perspective of the quality of their impact. And as economic and financial performance is nothing without a positive impact on the community, its residents and the planet, Nhood takes an integrated approach to optimising asset value enhancement, by including environmental, societal and governance criteria.</a:t>
            </a:r>
          </a:p>
        </p:txBody>
      </p:sp>
      <p:sp>
        <p:nvSpPr>
          <p:cNvPr id="25" name="ZoneTexte 24">
            <a:extLst>
              <a:ext uri="{FF2B5EF4-FFF2-40B4-BE49-F238E27FC236}">
                <a16:creationId xmlns:a16="http://schemas.microsoft.com/office/drawing/2014/main" id="{4C58865B-5485-4F82-B75B-CBFEAD666DCF}"/>
              </a:ext>
            </a:extLst>
          </p:cNvPr>
          <p:cNvSpPr txBox="1"/>
          <p:nvPr/>
        </p:nvSpPr>
        <p:spPr>
          <a:xfrm>
            <a:off x="252006" y="6809482"/>
            <a:ext cx="6269112" cy="1277273"/>
          </a:xfrm>
          <a:prstGeom prst="rect">
            <a:avLst/>
          </a:prstGeom>
          <a:noFill/>
        </p:spPr>
        <p:txBody>
          <a:bodyPr wrap="square" rtlCol="0">
            <a:spAutoFit/>
          </a:bodyPr>
          <a:lstStyle/>
          <a:p>
            <a:pPr algn="just" rtl="0"/>
            <a:r>
              <a:rPr lang="en-gb" sz="1100" dirty="0" err="1">
                <a:effectLst/>
                <a:latin typeface="Century Gothic" panose="020B0502020202020204" pitchFamily="34" charset="0"/>
                <a:ea typeface="Century Gothic" panose="020B0502020202020204" pitchFamily="34" charset="0"/>
                <a:cs typeface="Century Gothic" panose="020B0502020202020204" pitchFamily="34" charset="0"/>
              </a:rPr>
              <a:t>Nhood</a:t>
            </a: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 designs its </a:t>
            </a:r>
            <a:r>
              <a:rPr lang="en-gb" sz="1100" b="1" dirty="0">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development and promotion</a:t>
            </a: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 activities</a:t>
            </a:r>
            <a:r>
              <a:rPr lang="en-gb" sz="1100" dirty="0">
                <a:solidFill>
                  <a:srgbClr val="128737"/>
                </a:solidFill>
                <a:effectLst/>
                <a:latin typeface="Century Gothic" panose="020B0502020202020204" pitchFamily="34" charset="0"/>
                <a:ea typeface="Century Gothic" panose="020B0502020202020204" pitchFamily="34" charset="0"/>
                <a:cs typeface="Century Gothic" panose="020B0502020202020204" pitchFamily="34" charset="0"/>
              </a:rPr>
              <a:t> </a:t>
            </a: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in their entirety </a:t>
            </a:r>
            <a:br>
              <a:rPr lang="fr-FR" sz="1100" dirty="0">
                <a:effectLst/>
                <a:latin typeface="Century Gothic" panose="020B0502020202020204" pitchFamily="34" charset="0"/>
                <a:ea typeface="Century Gothic" panose="020B0502020202020204" pitchFamily="34" charset="0"/>
                <a:cs typeface="Century Gothic" panose="020B0502020202020204" pitchFamily="34" charset="0"/>
              </a:rPr>
            </a:b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and over the long term, in conjunction with residents, institutional partners and economic and social stakeholders to bring to life useful, sustainable projects that enhance the value </a:t>
            </a:r>
            <a:br>
              <a:rPr lang="fr-FR" sz="1100" dirty="0">
                <a:effectLst/>
                <a:latin typeface="Century Gothic" panose="020B0502020202020204" pitchFamily="34" charset="0"/>
                <a:ea typeface="Century Gothic" panose="020B0502020202020204" pitchFamily="34" charset="0"/>
                <a:cs typeface="Century Gothic" panose="020B0502020202020204" pitchFamily="34" charset="0"/>
              </a:rPr>
            </a:b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of specific local and regional features. And because they are mixed-use environments, the places in which </a:t>
            </a:r>
            <a:r>
              <a:rPr lang="en-gb" sz="1100" dirty="0" err="1">
                <a:effectLst/>
                <a:latin typeface="Century Gothic" panose="020B0502020202020204" pitchFamily="34" charset="0"/>
                <a:ea typeface="Century Gothic" panose="020B0502020202020204" pitchFamily="34" charset="0"/>
                <a:cs typeface="Century Gothic" panose="020B0502020202020204" pitchFamily="34" charset="0"/>
              </a:rPr>
              <a:t>Nhood</a:t>
            </a:r>
            <a:r>
              <a:rPr lang="en-gb" sz="1100" dirty="0">
                <a:effectLst/>
                <a:latin typeface="Century Gothic" panose="020B0502020202020204" pitchFamily="34" charset="0"/>
                <a:ea typeface="Century Gothic" panose="020B0502020202020204" pitchFamily="34" charset="0"/>
                <a:cs typeface="Century Gothic" panose="020B0502020202020204" pitchFamily="34" charset="0"/>
              </a:rPr>
              <a:t> operates are equipped with an offering of offices, housing, shops and services on a neighbourhood scale, designed to enhance the attractiveness of the area.</a:t>
            </a:r>
            <a:endParaRPr lang="fr-FR" sz="1100" dirty="0">
              <a:effectLst/>
              <a:latin typeface="Century Gothic" panose="020B0502020202020204" pitchFamily="34" charset="0"/>
              <a:ea typeface="Times New Roman" panose="02020603050405020304" pitchFamily="18" charset="0"/>
            </a:endParaRPr>
          </a:p>
        </p:txBody>
      </p:sp>
      <p:pic>
        <p:nvPicPr>
          <p:cNvPr id="34" name="Image 33" descr="Une image contenant ciel, personne, extérieur, marchant&#10;&#10;Description générée automatiquement">
            <a:extLst>
              <a:ext uri="{FF2B5EF4-FFF2-40B4-BE49-F238E27FC236}">
                <a16:creationId xmlns:a16="http://schemas.microsoft.com/office/drawing/2014/main" id="{1BCA96FB-D994-4EAC-BC70-ED7981C4370A}"/>
              </a:ext>
            </a:extLst>
          </p:cNvPr>
          <p:cNvPicPr>
            <a:picLocks noChangeAspect="1"/>
          </p:cNvPicPr>
          <p:nvPr/>
        </p:nvPicPr>
        <p:blipFill rotWithShape="1">
          <a:blip r:embed="rId2">
            <a:extLst>
              <a:ext uri="{28A0092B-C50C-407E-A947-70E740481C1C}">
                <a14:useLocalDpi xmlns:a14="http://schemas.microsoft.com/office/drawing/2010/main" val="0"/>
              </a:ext>
            </a:extLst>
          </a:blip>
          <a:srcRect l="11178" t="4473" r="7162" b="2747"/>
          <a:stretch/>
        </p:blipFill>
        <p:spPr>
          <a:xfrm>
            <a:off x="349018" y="3498478"/>
            <a:ext cx="2837221" cy="2149081"/>
          </a:xfrm>
          <a:prstGeom prst="rect">
            <a:avLst/>
          </a:prstGeom>
        </p:spPr>
      </p:pic>
      <p:sp>
        <p:nvSpPr>
          <p:cNvPr id="36" name="ZoneTexte 35">
            <a:extLst>
              <a:ext uri="{FF2B5EF4-FFF2-40B4-BE49-F238E27FC236}">
                <a16:creationId xmlns:a16="http://schemas.microsoft.com/office/drawing/2014/main" id="{C3BEE636-A95E-41EB-9135-55476F105236}"/>
              </a:ext>
            </a:extLst>
          </p:cNvPr>
          <p:cNvSpPr txBox="1"/>
          <p:nvPr/>
        </p:nvSpPr>
        <p:spPr>
          <a:xfrm>
            <a:off x="252006" y="551450"/>
            <a:ext cx="4123224" cy="369332"/>
          </a:xfrm>
          <a:prstGeom prst="rect">
            <a:avLst/>
          </a:prstGeom>
          <a:noFill/>
        </p:spPr>
        <p:txBody>
          <a:bodyPr wrap="square" rtlCol="0">
            <a:spAutoFit/>
          </a:bodyPr>
          <a:lstStyle/>
          <a:p>
            <a:pPr rtl="0"/>
            <a:r>
              <a:rPr lang="en-gb">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O</a:t>
            </a:r>
            <a:r>
              <a:rPr lang="en-gb" sz="1800" u="none" strike="noStrike">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t>peration &amp; commercialisation</a:t>
            </a:r>
            <a:endParaRPr lang="fr-FR" dirty="0"/>
          </a:p>
        </p:txBody>
      </p:sp>
      <p:sp>
        <p:nvSpPr>
          <p:cNvPr id="37" name="ZoneTexte 36">
            <a:extLst>
              <a:ext uri="{FF2B5EF4-FFF2-40B4-BE49-F238E27FC236}">
                <a16:creationId xmlns:a16="http://schemas.microsoft.com/office/drawing/2014/main" id="{5C4907A5-1268-45D9-B3C9-4849071400C9}"/>
              </a:ext>
            </a:extLst>
          </p:cNvPr>
          <p:cNvSpPr txBox="1"/>
          <p:nvPr/>
        </p:nvSpPr>
        <p:spPr>
          <a:xfrm>
            <a:off x="3388767" y="3056200"/>
            <a:ext cx="2706861" cy="369332"/>
          </a:xfrm>
          <a:prstGeom prst="rect">
            <a:avLst/>
          </a:prstGeom>
          <a:noFill/>
        </p:spPr>
        <p:txBody>
          <a:bodyPr wrap="square" rtlCol="0">
            <a:spAutoFit/>
          </a:bodyPr>
          <a:lstStyle/>
          <a:p>
            <a:pPr rtl="0"/>
            <a:r>
              <a:rPr lang="en-gb">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Asset management</a:t>
            </a:r>
            <a:endParaRPr lang="fr-FR" dirty="0"/>
          </a:p>
        </p:txBody>
      </p:sp>
      <p:sp>
        <p:nvSpPr>
          <p:cNvPr id="38" name="ZoneTexte 37">
            <a:extLst>
              <a:ext uri="{FF2B5EF4-FFF2-40B4-BE49-F238E27FC236}">
                <a16:creationId xmlns:a16="http://schemas.microsoft.com/office/drawing/2014/main" id="{104A3B3C-EBFC-4681-9352-4857ED6AB7A7}"/>
              </a:ext>
            </a:extLst>
          </p:cNvPr>
          <p:cNvSpPr txBox="1"/>
          <p:nvPr/>
        </p:nvSpPr>
        <p:spPr>
          <a:xfrm>
            <a:off x="258070" y="6440150"/>
            <a:ext cx="2706861" cy="369332"/>
          </a:xfrm>
          <a:prstGeom prst="rect">
            <a:avLst/>
          </a:prstGeom>
          <a:noFill/>
        </p:spPr>
        <p:txBody>
          <a:bodyPr wrap="square" rtlCol="0">
            <a:spAutoFit/>
          </a:bodyPr>
          <a:lstStyle/>
          <a:p>
            <a:pPr rtl="0"/>
            <a:r>
              <a:rPr lang="en-gb">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Development &amp; promotion</a:t>
            </a:r>
            <a:endParaRPr lang="fr-FR" dirty="0"/>
          </a:p>
        </p:txBody>
      </p:sp>
    </p:spTree>
    <p:extLst>
      <p:ext uri="{BB962C8B-B14F-4D97-AF65-F5344CB8AC3E}">
        <p14:creationId xmlns:p14="http://schemas.microsoft.com/office/powerpoint/2010/main" val="1810872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9DBEC703-0425-4AD4-9430-8A0CB3343D3E}"/>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994001AB-CBA4-4182-AF0A-5069D5E0B240}"/>
              </a:ext>
            </a:extLst>
          </p:cNvPr>
          <p:cNvSpPr>
            <a:spLocks noGrp="1"/>
          </p:cNvSpPr>
          <p:nvPr>
            <p:ph type="sldNum" sz="quarter" idx="12"/>
          </p:nvPr>
        </p:nvSpPr>
        <p:spPr/>
        <p:txBody>
          <a:bodyPr rtlCol="0"/>
          <a:lstStyle/>
          <a:p>
            <a:pPr rtl="0"/>
            <a:fld id="{DAB08055-D449-4C37-A8C0-BFB161A8576B}" type="slidenum">
              <a:rPr lang="fr-FR" smtClean="0"/>
              <a:pPr/>
              <a:t>8</a:t>
            </a:fld>
            <a:endParaRPr lang="fr-FR" dirty="0"/>
          </a:p>
        </p:txBody>
      </p:sp>
      <p:sp>
        <p:nvSpPr>
          <p:cNvPr id="4" name="ZoneTexte 3">
            <a:extLst>
              <a:ext uri="{FF2B5EF4-FFF2-40B4-BE49-F238E27FC236}">
                <a16:creationId xmlns:a16="http://schemas.microsoft.com/office/drawing/2014/main" id="{BFFC7EFE-17D1-4419-9144-80DD2A4F6620}"/>
              </a:ext>
            </a:extLst>
          </p:cNvPr>
          <p:cNvSpPr txBox="1"/>
          <p:nvPr/>
        </p:nvSpPr>
        <p:spPr>
          <a:xfrm>
            <a:off x="410574" y="1453990"/>
            <a:ext cx="5753670" cy="938719"/>
          </a:xfrm>
          <a:prstGeom prst="rect">
            <a:avLst/>
          </a:prstGeom>
          <a:noFill/>
        </p:spPr>
        <p:txBody>
          <a:bodyPr wrap="square" rtlCol="0">
            <a:spAutoFit/>
          </a:bodyPr>
          <a:lstStyle/>
          <a:p>
            <a:pPr algn="just" rtl="0"/>
            <a:r>
              <a:rPr lang="en-gb" sz="1100">
                <a:effectLst/>
                <a:latin typeface="Century Gothic" panose="020B0502020202020204" pitchFamily="34" charset="0"/>
                <a:ea typeface="Century Gothic" panose="020B0502020202020204" pitchFamily="34" charset="0"/>
                <a:cs typeface="Century Gothic" panose="020B0502020202020204" pitchFamily="34" charset="0"/>
              </a:rPr>
              <a:t>Nhood is also making way for new professions in real estate services </a:t>
            </a:r>
            <a:br>
              <a:rPr lang="fr-FR" sz="1100" dirty="0">
                <a:effectLst/>
                <a:latin typeface="Century Gothic" panose="020B0502020202020204" pitchFamily="34" charset="0"/>
                <a:ea typeface="Century Gothic" panose="020B0502020202020204" pitchFamily="34" charset="0"/>
                <a:cs typeface="Century Gothic" panose="020B0502020202020204" pitchFamily="34" charset="0"/>
              </a:rPr>
            </a:br>
            <a:r>
              <a:rPr lang="en-gb" sz="1100">
                <a:effectLst/>
                <a:latin typeface="Century Gothic" panose="020B0502020202020204" pitchFamily="34" charset="0"/>
                <a:ea typeface="Century Gothic" panose="020B0502020202020204" pitchFamily="34" charset="0"/>
                <a:cs typeface="Century Gothic" panose="020B0502020202020204" pitchFamily="34" charset="0"/>
              </a:rPr>
              <a:t>and is taking the opportunity to provide support to a wider range of new customers. This is the first milestone in making the new company </a:t>
            </a:r>
            <a:br>
              <a:rPr lang="fr-FR" sz="1100" dirty="0">
                <a:effectLst/>
                <a:latin typeface="Century Gothic" panose="020B0502020202020204" pitchFamily="34" charset="0"/>
                <a:ea typeface="Century Gothic" panose="020B0502020202020204" pitchFamily="34" charset="0"/>
                <a:cs typeface="Century Gothic" panose="020B0502020202020204" pitchFamily="34" charset="0"/>
              </a:rPr>
            </a:br>
            <a:r>
              <a:rPr lang="en-gb" sz="1100">
                <a:effectLst/>
                <a:latin typeface="Century Gothic" panose="020B0502020202020204" pitchFamily="34" charset="0"/>
                <a:ea typeface="Century Gothic" panose="020B0502020202020204" pitchFamily="34" charset="0"/>
                <a:cs typeface="Century Gothic" panose="020B0502020202020204" pitchFamily="34" charset="0"/>
              </a:rPr>
              <a:t>an innovative and benchmark leader in real estate and urban regeneration that has a positive impact, both for its existing sites and for new internal and external customers.</a:t>
            </a:r>
            <a:endParaRPr lang="fr-FR" sz="1100" dirty="0">
              <a:effectLst/>
              <a:latin typeface="Century Gothic" panose="020B0502020202020204" pitchFamily="34" charset="0"/>
              <a:ea typeface="Times New Roman" panose="02020603050405020304" pitchFamily="18" charset="0"/>
            </a:endParaRPr>
          </a:p>
        </p:txBody>
      </p:sp>
      <p:sp>
        <p:nvSpPr>
          <p:cNvPr id="5" name="ZoneTexte 4">
            <a:extLst>
              <a:ext uri="{FF2B5EF4-FFF2-40B4-BE49-F238E27FC236}">
                <a16:creationId xmlns:a16="http://schemas.microsoft.com/office/drawing/2014/main" id="{F0BC4C7C-7BB9-4817-9741-F9C258CC7CA3}"/>
              </a:ext>
            </a:extLst>
          </p:cNvPr>
          <p:cNvSpPr txBox="1"/>
          <p:nvPr/>
        </p:nvSpPr>
        <p:spPr>
          <a:xfrm>
            <a:off x="410575" y="382154"/>
            <a:ext cx="5753670" cy="830997"/>
          </a:xfrm>
          <a:prstGeom prst="rect">
            <a:avLst/>
          </a:prstGeom>
          <a:noFill/>
        </p:spPr>
        <p:txBody>
          <a:bodyPr wrap="square" rtlCol="0">
            <a:spAutoFit/>
          </a:bodyPr>
          <a:lstStyle/>
          <a:p>
            <a:pPr lvl="0" rtl="0"/>
            <a:r>
              <a:rPr lang="en-gb" sz="2400">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2</a:t>
            </a:r>
            <a:r>
              <a:rPr lang="en-gb" sz="2400" u="none" strike="noStrike">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t>. A bigger potential of new internal and </a:t>
            </a:r>
            <a:br>
              <a:rPr lang="fr-FR" sz="2400" u="none" strike="noStrike" dirty="0">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br>
            <a:r>
              <a:rPr lang="en-gb" sz="2400" u="none" strike="noStrike">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t>    external customers</a:t>
            </a:r>
            <a:endParaRPr lang="fr-FR" sz="1800" u="none" strike="noStrike" dirty="0">
              <a:solidFill>
                <a:schemeClr val="bg1"/>
              </a:solidFill>
              <a:effectLst/>
              <a:latin typeface="Libel Suit Rg" panose="020B0608020202020204" pitchFamily="34" charset="0"/>
              <a:ea typeface="Times New Roman" panose="02020603050405020304" pitchFamily="18" charset="0"/>
            </a:endParaRPr>
          </a:p>
        </p:txBody>
      </p:sp>
      <p:pic>
        <p:nvPicPr>
          <p:cNvPr id="7" name="Image 6" descr="Une image contenant plancher, intérieur, pièce, meubles&#10;&#10;Description générée automatiquement">
            <a:extLst>
              <a:ext uri="{FF2B5EF4-FFF2-40B4-BE49-F238E27FC236}">
                <a16:creationId xmlns:a16="http://schemas.microsoft.com/office/drawing/2014/main" id="{3601C2B6-92A3-4F18-BCF9-64CB0F44F0B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3102780" y="6580494"/>
            <a:ext cx="3061464" cy="1854058"/>
          </a:xfrm>
          <a:prstGeom prst="rect">
            <a:avLst/>
          </a:prstGeom>
        </p:spPr>
      </p:pic>
      <p:sp>
        <p:nvSpPr>
          <p:cNvPr id="8" name="ZoneTexte 7">
            <a:extLst>
              <a:ext uri="{FF2B5EF4-FFF2-40B4-BE49-F238E27FC236}">
                <a16:creationId xmlns:a16="http://schemas.microsoft.com/office/drawing/2014/main" id="{2E86003C-72C5-420E-AA95-76D898CEE4BB}"/>
              </a:ext>
            </a:extLst>
          </p:cNvPr>
          <p:cNvSpPr txBox="1"/>
          <p:nvPr/>
        </p:nvSpPr>
        <p:spPr>
          <a:xfrm>
            <a:off x="3045034" y="2813504"/>
            <a:ext cx="3176956" cy="3816429"/>
          </a:xfrm>
          <a:prstGeom prst="rect">
            <a:avLst/>
          </a:prstGeom>
          <a:noFill/>
        </p:spPr>
        <p:txBody>
          <a:bodyPr wrap="square" lIns="91440" tIns="45720" rIns="90000" bIns="45720" rtlCol="0" anchor="t">
            <a:noAutofit/>
          </a:bodyPr>
          <a:lstStyle/>
          <a:p>
            <a:pPr algn="just" rtl="0"/>
            <a:r>
              <a:rPr lang="en-gb" sz="1100">
                <a:effectLst/>
                <a:latin typeface="Century Gothic"/>
                <a:ea typeface="Century Gothic" panose="020B0502020202020204" pitchFamily="34" charset="0"/>
                <a:cs typeface="Century Gothic" panose="020B0502020202020204" pitchFamily="34" charset="0"/>
              </a:rPr>
              <a:t>In addition, incorporating new professions </a:t>
            </a:r>
            <a:r>
              <a:rPr lang="en-gb" sz="1100">
                <a:latin typeface="Century Gothic"/>
                <a:ea typeface="Century Gothic" panose="020B0502020202020204" pitchFamily="34" charset="0"/>
                <a:cs typeface="Century Gothic" panose="020B0502020202020204" pitchFamily="34" charset="0"/>
              </a:rPr>
              <a:t>in</a:t>
            </a:r>
            <a:r>
              <a:rPr lang="en-gb" sz="1100">
                <a:effectLst/>
                <a:latin typeface="Century Gothic"/>
                <a:ea typeface="Century Gothic" panose="020B0502020202020204" pitchFamily="34" charset="0"/>
                <a:cs typeface="Century Gothic" panose="020B0502020202020204" pitchFamily="34" charset="0"/>
              </a:rPr>
              <a:t> real estate </a:t>
            </a:r>
            <a:r>
              <a:rPr lang="en-gb" sz="1100">
                <a:latin typeface="Century Gothic"/>
                <a:ea typeface="Century Gothic" panose="020B0502020202020204" pitchFamily="34" charset="0"/>
                <a:cs typeface="Century Gothic" panose="020B0502020202020204" pitchFamily="34" charset="0"/>
              </a:rPr>
              <a:t>services will enable</a:t>
            </a:r>
            <a:r>
              <a:rPr lang="en-gb" sz="1100">
                <a:effectLst/>
                <a:latin typeface="Century Gothic"/>
                <a:ea typeface="Century Gothic" panose="020B0502020202020204" pitchFamily="34" charset="0"/>
                <a:cs typeface="Century Gothic" panose="020B0502020202020204" pitchFamily="34" charset="0"/>
              </a:rPr>
              <a:t> Nhood to develop its service mandates, with particularly strong potential in the development and promotion of Ceetrus and Nodi sites, representing:</a:t>
            </a:r>
            <a:endParaRPr lang="fr-FR" sz="1100" dirty="0">
              <a:effectLst/>
              <a:latin typeface="Century Gothic"/>
              <a:ea typeface="Times New Roman" panose="02020603050405020304" pitchFamily="18" charset="0"/>
            </a:endParaRPr>
          </a:p>
          <a:p>
            <a:pPr algn="just" rtl="0"/>
            <a:endParaRPr lang="fr-FR" sz="1100" dirty="0">
              <a:effectLst/>
              <a:latin typeface="Century Gothic" panose="020B0502020202020204" pitchFamily="34" charset="0"/>
              <a:ea typeface="Times New Roman" panose="02020603050405020304" pitchFamily="18" charset="0"/>
            </a:endParaRPr>
          </a:p>
          <a:p>
            <a:pPr marL="171450" indent="-171450" algn="just" rtl="0">
              <a:spcAft>
                <a:spcPts val="600"/>
              </a:spcAft>
              <a:buFont typeface="Arial" panose="020B0604020202020204" pitchFamily="34" charset="0"/>
              <a:buChar char="•"/>
            </a:pPr>
            <a:r>
              <a:rPr lang="en-gb" sz="1100" u="none" strike="noStrike">
                <a:effectLst/>
                <a:latin typeface="Century Gothic" panose="020B0502020202020204" pitchFamily="34" charset="0"/>
                <a:ea typeface="Century Gothic" panose="020B0502020202020204" pitchFamily="34" charset="0"/>
                <a:cs typeface="Century Gothic" panose="020B0502020202020204" pitchFamily="34" charset="0"/>
              </a:rPr>
              <a:t>More than 200 development &amp; promotion projects, almost4 million m² of developed space, </a:t>
            </a:r>
            <a:endParaRPr lang="fr-FR" sz="1100" dirty="0">
              <a:latin typeface="Century Gothic" panose="020B0502020202020204" pitchFamily="34" charset="0"/>
              <a:ea typeface="Century Gothic" panose="020B0502020202020204" pitchFamily="34" charset="0"/>
              <a:cs typeface="Century Gothic" panose="020B0502020202020204" pitchFamily="34" charset="0"/>
            </a:endParaRPr>
          </a:p>
          <a:p>
            <a:pPr marL="171450" indent="-171450" algn="just" rtl="0">
              <a:spcAft>
                <a:spcPts val="600"/>
              </a:spcAft>
              <a:buFont typeface="Arial" panose="020B0604020202020204" pitchFamily="34" charset="0"/>
              <a:buChar char="•"/>
            </a:pPr>
            <a:r>
              <a:rPr lang="en-gb" sz="1100" u="none" strike="noStrike">
                <a:effectLst/>
                <a:latin typeface="Century Gothic" panose="020B0502020202020204" pitchFamily="34" charset="0"/>
                <a:ea typeface="Century Gothic" panose="020B0502020202020204" pitchFamily="34" charset="0"/>
                <a:cs typeface="Century Gothic" panose="020B0502020202020204" pitchFamily="34" charset="0"/>
              </a:rPr>
              <a:t>2 million m² of housing, almost 30,000 housing units.</a:t>
            </a:r>
            <a:endParaRPr lang="fr-FR" sz="1100" u="none" strike="noStrike" dirty="0">
              <a:effectLst/>
              <a:latin typeface="Century Gothic" panose="020B0502020202020204" pitchFamily="34" charset="0"/>
              <a:ea typeface="Times New Roman" panose="02020603050405020304" pitchFamily="18" charset="0"/>
            </a:endParaRPr>
          </a:p>
          <a:p>
            <a:pPr algn="just" rtl="0"/>
            <a:endParaRPr lang="fr-FR" sz="1100" dirty="0">
              <a:effectLst/>
              <a:latin typeface="Century Gothic" panose="020B0502020202020204" pitchFamily="34" charset="0"/>
              <a:ea typeface="Times New Roman" panose="02020603050405020304" pitchFamily="18" charset="0"/>
            </a:endParaRPr>
          </a:p>
          <a:p>
            <a:pPr algn="just" rtl="0"/>
            <a:r>
              <a:rPr lang="en-gb" sz="1100">
                <a:effectLst/>
                <a:latin typeface="Century Gothic" panose="020B0502020202020204" pitchFamily="34" charset="0"/>
                <a:ea typeface="Century Gothic" panose="020B0502020202020204" pitchFamily="34" charset="0"/>
                <a:cs typeface="Century Gothic" panose="020B0502020202020204" pitchFamily="34" charset="0"/>
              </a:rPr>
              <a:t>​Nhood’s three-year operational trajectory for customer portfolio development has set targets to a</a:t>
            </a:r>
            <a:r>
              <a:rPr lang="en-gb" sz="1100" u="none" strike="noStrike">
                <a:effectLst/>
                <a:latin typeface="Century Gothic" panose="020B0502020202020204" pitchFamily="34" charset="0"/>
                <a:ea typeface="Century Gothic" panose="020B0502020202020204" pitchFamily="34" charset="0"/>
                <a:cs typeface="Century Gothic" panose="020B0502020202020204" pitchFamily="34" charset="0"/>
              </a:rPr>
              <a:t>cquire new customers within the AFM </a:t>
            </a:r>
            <a:r>
              <a:rPr lang="en-gb" sz="1100">
                <a:latin typeface="Century Gothic" panose="020B0502020202020204" pitchFamily="34" charset="0"/>
                <a:ea typeface="Century Gothic" panose="020B0502020202020204" pitchFamily="34" charset="0"/>
              </a:rPr>
              <a:t>and e</a:t>
            </a:r>
            <a:r>
              <a:rPr lang="en-gb" sz="1100" u="none" strike="noStrike">
                <a:effectLst/>
                <a:latin typeface="Century Gothic" panose="020B0502020202020204" pitchFamily="34" charset="0"/>
                <a:ea typeface="Century Gothic" panose="020B0502020202020204" pitchFamily="34" charset="0"/>
                <a:cs typeface="Century Gothic" panose="020B0502020202020204" pitchFamily="34" charset="0"/>
              </a:rPr>
              <a:t>stablish new external partnerships. </a:t>
            </a:r>
            <a:endParaRPr lang="fr-FR" sz="1100" u="none" strike="noStrike" dirty="0">
              <a:effectLst/>
              <a:latin typeface="Century Gothic" panose="020B0502020202020204" pitchFamily="34" charset="0"/>
              <a:ea typeface="Times New Roman" panose="02020603050405020304" pitchFamily="18" charset="0"/>
            </a:endParaRPr>
          </a:p>
        </p:txBody>
      </p:sp>
      <p:sp>
        <p:nvSpPr>
          <p:cNvPr id="44" name="Rectangle : coins arrondis 43">
            <a:extLst>
              <a:ext uri="{FF2B5EF4-FFF2-40B4-BE49-F238E27FC236}">
                <a16:creationId xmlns:a16="http://schemas.microsoft.com/office/drawing/2014/main" id="{6D9AC2AF-F9B5-7C41-9FFA-FA9FA6FB7AB0}"/>
              </a:ext>
            </a:extLst>
          </p:cNvPr>
          <p:cNvSpPr/>
          <p:nvPr/>
        </p:nvSpPr>
        <p:spPr>
          <a:xfrm>
            <a:off x="636010" y="2898568"/>
            <a:ext cx="1986455" cy="685081"/>
          </a:xfrm>
          <a:prstGeom prst="roundRect">
            <a:avLst/>
          </a:prstGeom>
          <a:noFill/>
          <a:ln w="12700">
            <a:solidFill>
              <a:srgbClr val="1287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grpSp>
        <p:nvGrpSpPr>
          <p:cNvPr id="48" name="Groupe 47">
            <a:extLst>
              <a:ext uri="{FF2B5EF4-FFF2-40B4-BE49-F238E27FC236}">
                <a16:creationId xmlns:a16="http://schemas.microsoft.com/office/drawing/2014/main" id="{C9C93F99-A2F4-2B40-BC5F-2B2440960829}"/>
              </a:ext>
            </a:extLst>
          </p:cNvPr>
          <p:cNvGrpSpPr/>
          <p:nvPr/>
        </p:nvGrpSpPr>
        <p:grpSpPr>
          <a:xfrm>
            <a:off x="781144" y="3579016"/>
            <a:ext cx="1696186" cy="4227003"/>
            <a:chOff x="617875" y="3404131"/>
            <a:chExt cx="1986455" cy="4950372"/>
          </a:xfrm>
        </p:grpSpPr>
        <p:sp>
          <p:nvSpPr>
            <p:cNvPr id="46" name="Ellipse 45">
              <a:extLst>
                <a:ext uri="{FF2B5EF4-FFF2-40B4-BE49-F238E27FC236}">
                  <a16:creationId xmlns:a16="http://schemas.microsoft.com/office/drawing/2014/main" id="{37D8B6BD-B0CF-A84F-925B-EA80008C6FE5}"/>
                </a:ext>
              </a:extLst>
            </p:cNvPr>
            <p:cNvSpPr>
              <a:spLocks noChangeAspect="1"/>
            </p:cNvSpPr>
            <p:nvPr/>
          </p:nvSpPr>
          <p:spPr>
            <a:xfrm>
              <a:off x="857184" y="5222815"/>
              <a:ext cx="1507840" cy="1507840"/>
            </a:xfrm>
            <a:prstGeom prst="ellipse">
              <a:avLst/>
            </a:prstGeom>
            <a:solidFill>
              <a:srgbClr val="1287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defRPr/>
              </a:pPr>
              <a:endParaRPr lang="fr-FR" sz="1050" b="1" dirty="0">
                <a:solidFill>
                  <a:schemeClr val="bg1"/>
                </a:solidFill>
                <a:latin typeface="Century Gothic" panose="020B0502020202020204" pitchFamily="34" charset="0"/>
                <a:cs typeface="Arial Narrow" panose="020B0604020202020204" pitchFamily="34" charset="0"/>
              </a:endParaRPr>
            </a:p>
          </p:txBody>
        </p:sp>
        <p:sp>
          <p:nvSpPr>
            <p:cNvPr id="47" name="Ellipse 46">
              <a:extLst>
                <a:ext uri="{FF2B5EF4-FFF2-40B4-BE49-F238E27FC236}">
                  <a16:creationId xmlns:a16="http://schemas.microsoft.com/office/drawing/2014/main" id="{FF0032AB-5E9A-2645-B9B5-5A4A8D84B513}"/>
                </a:ext>
              </a:extLst>
            </p:cNvPr>
            <p:cNvSpPr>
              <a:spLocks noChangeAspect="1"/>
            </p:cNvSpPr>
            <p:nvPr/>
          </p:nvSpPr>
          <p:spPr>
            <a:xfrm>
              <a:off x="857184" y="6846663"/>
              <a:ext cx="1507840" cy="1507840"/>
            </a:xfrm>
            <a:prstGeom prst="ellipse">
              <a:avLst/>
            </a:prstGeom>
            <a:solidFill>
              <a:srgbClr val="1287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defRPr/>
              </a:pPr>
              <a:endParaRPr lang="fr-FR" sz="1050" b="1" dirty="0">
                <a:solidFill>
                  <a:schemeClr val="bg1"/>
                </a:solidFill>
                <a:latin typeface="Century Gothic" panose="020B0502020202020204" pitchFamily="34" charset="0"/>
                <a:cs typeface="Arial Narrow" panose="020B0604020202020204" pitchFamily="34" charset="0"/>
              </a:endParaRPr>
            </a:p>
          </p:txBody>
        </p:sp>
        <p:sp>
          <p:nvSpPr>
            <p:cNvPr id="29" name="Ellipse 28">
              <a:extLst>
                <a:ext uri="{FF2B5EF4-FFF2-40B4-BE49-F238E27FC236}">
                  <a16:creationId xmlns:a16="http://schemas.microsoft.com/office/drawing/2014/main" id="{ECBDAACE-C45E-544D-ADF9-ACBAC3A276A7}"/>
                </a:ext>
              </a:extLst>
            </p:cNvPr>
            <p:cNvSpPr>
              <a:spLocks noChangeAspect="1"/>
            </p:cNvSpPr>
            <p:nvPr/>
          </p:nvSpPr>
          <p:spPr>
            <a:xfrm>
              <a:off x="857184" y="3598967"/>
              <a:ext cx="1507840" cy="1507840"/>
            </a:xfrm>
            <a:prstGeom prst="ellipse">
              <a:avLst/>
            </a:prstGeom>
            <a:solidFill>
              <a:srgbClr val="1287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defRPr/>
              </a:pPr>
              <a:endParaRPr lang="fr-FR" sz="1050" b="1" dirty="0">
                <a:solidFill>
                  <a:schemeClr val="bg1"/>
                </a:solidFill>
                <a:latin typeface="Century Gothic" panose="020B0502020202020204" pitchFamily="34" charset="0"/>
                <a:cs typeface="Arial Narrow" panose="020B0604020202020204" pitchFamily="34" charset="0"/>
              </a:endParaRPr>
            </a:p>
          </p:txBody>
        </p:sp>
        <p:sp>
          <p:nvSpPr>
            <p:cNvPr id="31" name="ZoneTexte 30">
              <a:extLst>
                <a:ext uri="{FF2B5EF4-FFF2-40B4-BE49-F238E27FC236}">
                  <a16:creationId xmlns:a16="http://schemas.microsoft.com/office/drawing/2014/main" id="{905AD130-C205-F149-B20A-A6DBB90DADD3}"/>
                </a:ext>
              </a:extLst>
            </p:cNvPr>
            <p:cNvSpPr txBox="1"/>
            <p:nvPr/>
          </p:nvSpPr>
          <p:spPr>
            <a:xfrm>
              <a:off x="617875" y="3757154"/>
              <a:ext cx="1986455" cy="1189474"/>
            </a:xfrm>
            <a:prstGeom prst="rect">
              <a:avLst/>
            </a:prstGeom>
            <a:noFill/>
          </p:spPr>
          <p:txBody>
            <a:bodyPr wrap="square" rtlCol="0">
              <a:spAutoFit/>
            </a:bodyPr>
            <a:lstStyle/>
            <a:p>
              <a:pPr lvl="0" algn="ctr" rtl="0">
                <a:defRPr/>
              </a:pPr>
              <a:r>
                <a:rPr lang="en-gb" sz="1200" b="1">
                  <a:solidFill>
                    <a:schemeClr val="bg1"/>
                  </a:solidFill>
                  <a:latin typeface="Century Gothic" panose="020B0502020202020204" pitchFamily="34" charset="0"/>
                  <a:cs typeface="Arial Narrow" panose="020B0604020202020204" pitchFamily="34" charset="0"/>
                </a:rPr>
                <a:t>For</a:t>
              </a:r>
            </a:p>
            <a:p>
              <a:pPr lvl="0" algn="ctr" rtl="0">
                <a:defRPr/>
              </a:pPr>
              <a:r>
                <a:rPr lang="en-gb" sz="1200" b="1">
                  <a:solidFill>
                    <a:schemeClr val="bg1"/>
                  </a:solidFill>
                  <a:latin typeface="Century Gothic" panose="020B0502020202020204" pitchFamily="34" charset="0"/>
                  <a:cs typeface="Arial Narrow" panose="020B0604020202020204" pitchFamily="34" charset="0"/>
                </a:rPr>
                <a:t>Ceetrus,</a:t>
              </a:r>
            </a:p>
            <a:p>
              <a:pPr lvl="0" algn="ctr" rtl="0">
                <a:defRPr/>
              </a:pPr>
              <a:r>
                <a:rPr lang="en-gb" sz="1200" b="1">
                  <a:solidFill>
                    <a:schemeClr val="bg1"/>
                  </a:solidFill>
                  <a:latin typeface="Century Gothic" panose="020B0502020202020204" pitchFamily="34" charset="0"/>
                  <a:cs typeface="Arial Narrow" panose="020B0604020202020204" pitchFamily="34" charset="0"/>
                </a:rPr>
                <a:t>Auchan </a:t>
              </a:r>
            </a:p>
            <a:p>
              <a:pPr lvl="0" algn="ctr" rtl="0">
                <a:defRPr/>
              </a:pPr>
              <a:r>
                <a:rPr lang="en-gb" sz="1200" b="1">
                  <a:solidFill>
                    <a:schemeClr val="bg1"/>
                  </a:solidFill>
                  <a:latin typeface="Century Gothic" panose="020B0502020202020204" pitchFamily="34" charset="0"/>
                  <a:cs typeface="Arial Narrow" panose="020B0604020202020204" pitchFamily="34" charset="0"/>
                </a:rPr>
                <a:t>&amp; Nodi</a:t>
              </a:r>
            </a:p>
            <a:p>
              <a:pPr lvl="0" algn="ctr" rtl="0">
                <a:defRPr/>
              </a:pPr>
              <a:r>
                <a:rPr lang="en-gb" sz="1200" b="1">
                  <a:solidFill>
                    <a:schemeClr val="bg1"/>
                  </a:solidFill>
                  <a:latin typeface="Century Gothic" panose="020B0502020202020204" pitchFamily="34" charset="0"/>
                  <a:cs typeface="Arial Narrow" panose="020B0604020202020204" pitchFamily="34" charset="0"/>
                </a:rPr>
                <a:t> sites </a:t>
              </a:r>
            </a:p>
          </p:txBody>
        </p:sp>
        <p:sp>
          <p:nvSpPr>
            <p:cNvPr id="32" name="ZoneTexte 31">
              <a:extLst>
                <a:ext uri="{FF2B5EF4-FFF2-40B4-BE49-F238E27FC236}">
                  <a16:creationId xmlns:a16="http://schemas.microsoft.com/office/drawing/2014/main" id="{E21A12A3-5D9C-1B47-989C-75A95B5760F7}"/>
                </a:ext>
              </a:extLst>
            </p:cNvPr>
            <p:cNvSpPr txBox="1"/>
            <p:nvPr/>
          </p:nvSpPr>
          <p:spPr>
            <a:xfrm>
              <a:off x="894459" y="5490131"/>
              <a:ext cx="1433291" cy="756938"/>
            </a:xfrm>
            <a:prstGeom prst="rect">
              <a:avLst/>
            </a:prstGeom>
            <a:noFill/>
          </p:spPr>
          <p:txBody>
            <a:bodyPr wrap="square" rtlCol="0">
              <a:spAutoFit/>
            </a:bodyPr>
            <a:lstStyle/>
            <a:p>
              <a:pPr algn="ctr" rtl="0">
                <a:defRPr/>
              </a:pPr>
              <a:r>
                <a:rPr lang="en-gb" sz="1200" b="1" dirty="0">
                  <a:solidFill>
                    <a:schemeClr val="bg1"/>
                  </a:solidFill>
                  <a:latin typeface="Century Gothic" panose="020B0502020202020204" pitchFamily="34" charset="0"/>
                  <a:cs typeface="Arial Narrow" panose="020B0604020202020204" pitchFamily="34" charset="0"/>
                </a:rPr>
                <a:t>For AFM</a:t>
              </a:r>
            </a:p>
            <a:p>
              <a:pPr algn="ctr" rtl="0">
                <a:defRPr/>
              </a:pPr>
              <a:r>
                <a:rPr lang="en-gb" sz="1200" b="1" dirty="0">
                  <a:solidFill>
                    <a:schemeClr val="bg1"/>
                  </a:solidFill>
                  <a:latin typeface="Century Gothic" panose="020B0502020202020204" pitchFamily="34" charset="0"/>
                  <a:cs typeface="Arial Narrow" panose="020B0604020202020204" pitchFamily="34" charset="0"/>
                </a:rPr>
                <a:t>brands and companies</a:t>
              </a:r>
              <a:endParaRPr lang="fr-FR" sz="1200" dirty="0"/>
            </a:p>
          </p:txBody>
        </p:sp>
        <p:sp>
          <p:nvSpPr>
            <p:cNvPr id="33" name="ZoneTexte 32">
              <a:extLst>
                <a:ext uri="{FF2B5EF4-FFF2-40B4-BE49-F238E27FC236}">
                  <a16:creationId xmlns:a16="http://schemas.microsoft.com/office/drawing/2014/main" id="{3A33CCD7-9D5E-2746-9E5E-8E97977D5EB7}"/>
                </a:ext>
              </a:extLst>
            </p:cNvPr>
            <p:cNvSpPr txBox="1"/>
            <p:nvPr/>
          </p:nvSpPr>
          <p:spPr>
            <a:xfrm>
              <a:off x="894459" y="7113980"/>
              <a:ext cx="1433291" cy="973206"/>
            </a:xfrm>
            <a:prstGeom prst="rect">
              <a:avLst/>
            </a:prstGeom>
            <a:noFill/>
          </p:spPr>
          <p:txBody>
            <a:bodyPr wrap="square" rtlCol="0">
              <a:spAutoFit/>
            </a:bodyPr>
            <a:lstStyle/>
            <a:p>
              <a:pPr algn="ctr" rtl="0"/>
              <a:r>
                <a:rPr lang="en-gb" sz="1200" b="1">
                  <a:solidFill>
                    <a:schemeClr val="bg1"/>
                  </a:solidFill>
                  <a:latin typeface="Century Gothic" panose="020B0502020202020204" pitchFamily="34" charset="0"/>
                </a:rPr>
                <a:t>For new external</a:t>
              </a:r>
            </a:p>
            <a:p>
              <a:pPr algn="ctr" rtl="0"/>
              <a:r>
                <a:rPr lang="en-gb" sz="1200" b="1">
                  <a:solidFill>
                    <a:schemeClr val="bg1"/>
                  </a:solidFill>
                  <a:latin typeface="Century Gothic" panose="020B0502020202020204" pitchFamily="34" charset="0"/>
                </a:rPr>
                <a:t>partners</a:t>
              </a:r>
            </a:p>
          </p:txBody>
        </p:sp>
        <p:cxnSp>
          <p:nvCxnSpPr>
            <p:cNvPr id="40" name="Connecteur droit 39">
              <a:extLst>
                <a:ext uri="{FF2B5EF4-FFF2-40B4-BE49-F238E27FC236}">
                  <a16:creationId xmlns:a16="http://schemas.microsoft.com/office/drawing/2014/main" id="{66C08071-2F1A-4448-A183-81DC2DBB1AA8}"/>
                </a:ext>
              </a:extLst>
            </p:cNvPr>
            <p:cNvCxnSpPr>
              <a:cxnSpLocks/>
            </p:cNvCxnSpPr>
            <p:nvPr/>
          </p:nvCxnSpPr>
          <p:spPr>
            <a:xfrm>
              <a:off x="1611104" y="5106807"/>
              <a:ext cx="1" cy="190654"/>
            </a:xfrm>
            <a:prstGeom prst="line">
              <a:avLst/>
            </a:prstGeom>
            <a:ln w="12700">
              <a:solidFill>
                <a:srgbClr val="128737"/>
              </a:solidFill>
            </a:ln>
          </p:spPr>
          <p:style>
            <a:lnRef idx="1">
              <a:schemeClr val="accent1"/>
            </a:lnRef>
            <a:fillRef idx="0">
              <a:schemeClr val="accent1"/>
            </a:fillRef>
            <a:effectRef idx="0">
              <a:schemeClr val="accent1"/>
            </a:effectRef>
            <a:fontRef idx="minor">
              <a:schemeClr val="tx1"/>
            </a:fontRef>
          </p:style>
        </p:cxnSp>
        <p:cxnSp>
          <p:nvCxnSpPr>
            <p:cNvPr id="42" name="Connecteur droit 41">
              <a:extLst>
                <a:ext uri="{FF2B5EF4-FFF2-40B4-BE49-F238E27FC236}">
                  <a16:creationId xmlns:a16="http://schemas.microsoft.com/office/drawing/2014/main" id="{C359F2F6-30E2-564B-A1F4-75AC723D3871}"/>
                </a:ext>
              </a:extLst>
            </p:cNvPr>
            <p:cNvCxnSpPr>
              <a:cxnSpLocks/>
            </p:cNvCxnSpPr>
            <p:nvPr/>
          </p:nvCxnSpPr>
          <p:spPr>
            <a:xfrm>
              <a:off x="1611104" y="6675187"/>
              <a:ext cx="0" cy="194292"/>
            </a:xfrm>
            <a:prstGeom prst="line">
              <a:avLst/>
            </a:prstGeom>
            <a:ln w="12700">
              <a:solidFill>
                <a:srgbClr val="128737"/>
              </a:solidFill>
            </a:ln>
          </p:spPr>
          <p:style>
            <a:lnRef idx="1">
              <a:schemeClr val="accent1"/>
            </a:lnRef>
            <a:fillRef idx="0">
              <a:schemeClr val="accent1"/>
            </a:fillRef>
            <a:effectRef idx="0">
              <a:schemeClr val="accent1"/>
            </a:effectRef>
            <a:fontRef idx="minor">
              <a:schemeClr val="tx1"/>
            </a:fontRef>
          </p:style>
        </p:cxnSp>
        <p:cxnSp>
          <p:nvCxnSpPr>
            <p:cNvPr id="45" name="Connecteur droit 44">
              <a:extLst>
                <a:ext uri="{FF2B5EF4-FFF2-40B4-BE49-F238E27FC236}">
                  <a16:creationId xmlns:a16="http://schemas.microsoft.com/office/drawing/2014/main" id="{A61A191F-1377-EA40-B001-3AB62169F3FD}"/>
                </a:ext>
              </a:extLst>
            </p:cNvPr>
            <p:cNvCxnSpPr>
              <a:cxnSpLocks/>
            </p:cNvCxnSpPr>
            <p:nvPr/>
          </p:nvCxnSpPr>
          <p:spPr>
            <a:xfrm>
              <a:off x="1611104" y="3404131"/>
              <a:ext cx="1" cy="190654"/>
            </a:xfrm>
            <a:prstGeom prst="line">
              <a:avLst/>
            </a:prstGeom>
            <a:ln w="12700">
              <a:solidFill>
                <a:srgbClr val="128737"/>
              </a:solidFill>
            </a:ln>
          </p:spPr>
          <p:style>
            <a:lnRef idx="1">
              <a:schemeClr val="accent1"/>
            </a:lnRef>
            <a:fillRef idx="0">
              <a:schemeClr val="accent1"/>
            </a:fillRef>
            <a:effectRef idx="0">
              <a:schemeClr val="accent1"/>
            </a:effectRef>
            <a:fontRef idx="minor">
              <a:schemeClr val="tx1"/>
            </a:fontRef>
          </p:style>
        </p:cxnSp>
      </p:grpSp>
      <p:pic>
        <p:nvPicPr>
          <p:cNvPr id="49" name="Image 48">
            <a:extLst>
              <a:ext uri="{FF2B5EF4-FFF2-40B4-BE49-F238E27FC236}">
                <a16:creationId xmlns:a16="http://schemas.microsoft.com/office/drawing/2014/main" id="{40851FF3-C172-404F-B070-99A603A45A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038" y="2948652"/>
            <a:ext cx="1066398" cy="537818"/>
          </a:xfrm>
          <a:prstGeom prst="rect">
            <a:avLst/>
          </a:prstGeom>
        </p:spPr>
      </p:pic>
    </p:spTree>
    <p:extLst>
      <p:ext uri="{BB962C8B-B14F-4D97-AF65-F5344CB8AC3E}">
        <p14:creationId xmlns:p14="http://schemas.microsoft.com/office/powerpoint/2010/main" val="397882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3671C0D1-BFFE-49B8-9F9D-9C234C2AB437}"/>
              </a:ext>
            </a:extLst>
          </p:cNvPr>
          <p:cNvSpPr>
            <a:spLocks noGrp="1"/>
          </p:cNvSpPr>
          <p:nvPr>
            <p:ph type="ftr" sz="quarter" idx="11"/>
          </p:nvPr>
        </p:nvSpPr>
        <p:spPr/>
        <p:txBody>
          <a:bodyPr rtlCol="0"/>
          <a:lstStyle/>
          <a:p>
            <a:pPr rtl="0"/>
            <a:r>
              <a:rPr lang="en-gb"/>
              <a:t>NHOOD - PRESS KIT FEBRUARY 2021</a:t>
            </a:r>
          </a:p>
        </p:txBody>
      </p:sp>
      <p:sp>
        <p:nvSpPr>
          <p:cNvPr id="3" name="Espace réservé du numéro de diapositive 2">
            <a:extLst>
              <a:ext uri="{FF2B5EF4-FFF2-40B4-BE49-F238E27FC236}">
                <a16:creationId xmlns:a16="http://schemas.microsoft.com/office/drawing/2014/main" id="{D300CD48-C6D2-4981-894F-95A1D113A6E3}"/>
              </a:ext>
            </a:extLst>
          </p:cNvPr>
          <p:cNvSpPr>
            <a:spLocks noGrp="1"/>
          </p:cNvSpPr>
          <p:nvPr>
            <p:ph type="sldNum" sz="quarter" idx="12"/>
          </p:nvPr>
        </p:nvSpPr>
        <p:spPr/>
        <p:txBody>
          <a:bodyPr rtlCol="0"/>
          <a:lstStyle/>
          <a:p>
            <a:pPr rtl="0"/>
            <a:fld id="{DAB08055-D449-4C37-A8C0-BFB161A8576B}" type="slidenum">
              <a:rPr lang="fr-FR" smtClean="0"/>
              <a:pPr/>
              <a:t>9</a:t>
            </a:fld>
            <a:endParaRPr lang="fr-FR" dirty="0"/>
          </a:p>
        </p:txBody>
      </p:sp>
      <p:sp>
        <p:nvSpPr>
          <p:cNvPr id="4" name="ZoneTexte 3">
            <a:extLst>
              <a:ext uri="{FF2B5EF4-FFF2-40B4-BE49-F238E27FC236}">
                <a16:creationId xmlns:a16="http://schemas.microsoft.com/office/drawing/2014/main" id="{A61821E3-DFB7-4394-90A6-33E57312F6E8}"/>
              </a:ext>
            </a:extLst>
          </p:cNvPr>
          <p:cNvSpPr txBox="1"/>
          <p:nvPr/>
        </p:nvSpPr>
        <p:spPr>
          <a:xfrm>
            <a:off x="424107" y="384600"/>
            <a:ext cx="6097009" cy="461665"/>
          </a:xfrm>
          <a:prstGeom prst="rect">
            <a:avLst/>
          </a:prstGeom>
          <a:noFill/>
        </p:spPr>
        <p:txBody>
          <a:bodyPr wrap="square" rtlCol="0">
            <a:spAutoFit/>
          </a:bodyPr>
          <a:lstStyle/>
          <a:p>
            <a:pPr lvl="0" rtl="0"/>
            <a:r>
              <a:rPr lang="en-gb" sz="2400">
                <a:solidFill>
                  <a:srgbClr val="128737"/>
                </a:solidFill>
                <a:latin typeface="Libel Suit Rg" panose="020B0608020202020204" pitchFamily="34" charset="0"/>
                <a:ea typeface="Century Gothic" panose="020B0502020202020204" pitchFamily="34" charset="0"/>
                <a:cs typeface="Century Gothic" panose="020B0502020202020204" pitchFamily="34" charset="0"/>
              </a:rPr>
              <a:t>3</a:t>
            </a:r>
            <a:r>
              <a:rPr lang="en-gb" sz="2400" u="none" strike="noStrike">
                <a:solidFill>
                  <a:srgbClr val="128737"/>
                </a:solidFill>
                <a:effectLst/>
                <a:latin typeface="Libel Suit Rg" panose="020B0608020202020204" pitchFamily="34" charset="0"/>
                <a:ea typeface="Century Gothic" panose="020B0502020202020204" pitchFamily="34" charset="0"/>
                <a:cs typeface="Century Gothic" panose="020B0502020202020204" pitchFamily="34" charset="0"/>
              </a:rPr>
              <a:t>. Projects demonstrating urban regeneration</a:t>
            </a:r>
            <a:endParaRPr lang="fr-FR" sz="1800" u="none" strike="noStrike" dirty="0">
              <a:solidFill>
                <a:schemeClr val="bg1"/>
              </a:solidFill>
              <a:effectLst/>
              <a:latin typeface="Libel Suit Rg" panose="020B0608020202020204" pitchFamily="34" charset="0"/>
              <a:ea typeface="Times New Roman" panose="02020603050405020304" pitchFamily="18" charset="0"/>
            </a:endParaRPr>
          </a:p>
        </p:txBody>
      </p:sp>
      <p:sp>
        <p:nvSpPr>
          <p:cNvPr id="5" name="ZoneTexte 4">
            <a:extLst>
              <a:ext uri="{FF2B5EF4-FFF2-40B4-BE49-F238E27FC236}">
                <a16:creationId xmlns:a16="http://schemas.microsoft.com/office/drawing/2014/main" id="{13B81FC9-259B-4C19-B439-D81A84B708C1}"/>
              </a:ext>
            </a:extLst>
          </p:cNvPr>
          <p:cNvSpPr txBox="1"/>
          <p:nvPr/>
        </p:nvSpPr>
        <p:spPr>
          <a:xfrm>
            <a:off x="2566578" y="1330848"/>
            <a:ext cx="3875998" cy="2292935"/>
          </a:xfrm>
          <a:prstGeom prst="rect">
            <a:avLst/>
          </a:prstGeom>
          <a:noFill/>
        </p:spPr>
        <p:txBody>
          <a:bodyPr wrap="square" rtlCol="0">
            <a:spAutoFit/>
          </a:bodyPr>
          <a:lstStyle/>
          <a:p>
            <a:pPr algn="just" rtl="0"/>
            <a:r>
              <a:rPr lang="en-gb" sz="1100">
                <a:effectLst/>
                <a:latin typeface="Century Gothic" panose="020B0502020202020204" pitchFamily="34" charset="0"/>
                <a:ea typeface="Century Gothic" panose="020B0502020202020204" pitchFamily="34" charset="0"/>
                <a:cs typeface="Century Gothic" panose="020B0502020202020204" pitchFamily="34" charset="0"/>
              </a:rPr>
              <a:t>By bringing functional diversity to its sites, Nhood as an operator has considerable potential for urban transformation. </a:t>
            </a:r>
          </a:p>
          <a:p>
            <a:pPr algn="just" rtl="0"/>
            <a:endParaRPr lang="fr-FR" sz="1100" dirty="0">
              <a:latin typeface="Century Gothic" panose="020B0502020202020204" pitchFamily="34" charset="0"/>
              <a:ea typeface="Century Gothic" panose="020B0502020202020204" pitchFamily="34" charset="0"/>
              <a:cs typeface="Century Gothic" panose="020B0502020202020204" pitchFamily="34" charset="0"/>
            </a:endParaRPr>
          </a:p>
          <a:p>
            <a:pPr algn="just" rtl="0"/>
            <a:r>
              <a:rPr lang="en-gb" sz="1100">
                <a:effectLst/>
                <a:latin typeface="Century Gothic" panose="020B0502020202020204" pitchFamily="34" charset="0"/>
                <a:ea typeface="Century Gothic" panose="020B0502020202020204" pitchFamily="34" charset="0"/>
                <a:cs typeface="Century Gothic" panose="020B0502020202020204" pitchFamily="34" charset="0"/>
              </a:rPr>
              <a:t>These projects under management in France and across Europe will enable Nhood to regenerate sites into new livingplaces and to evaluate their progress on the triple positive impact. Nhood can evaluate its customers' sites on the three aspects of positive impact: </a:t>
            </a:r>
            <a:r>
              <a:rPr lang="en-gb" sz="1100" i="1">
                <a:effectLst/>
                <a:latin typeface="Century Gothic" panose="020B0502020202020204" pitchFamily="34" charset="0"/>
                <a:ea typeface="Century Gothic" panose="020B0502020202020204" pitchFamily="34" charset="0"/>
                <a:cs typeface="Century Gothic" panose="020B0502020202020204" pitchFamily="34" charset="0"/>
              </a:rPr>
              <a:t>People, Planet and Profit</a:t>
            </a:r>
            <a:r>
              <a:rPr lang="en-gb" sz="1100">
                <a:effectLst/>
                <a:latin typeface="Century Gothic" panose="020B0502020202020204" pitchFamily="34" charset="0"/>
                <a:ea typeface="Century Gothic" panose="020B0502020202020204" pitchFamily="34" charset="0"/>
                <a:cs typeface="Century Gothic" panose="020B0502020202020204" pitchFamily="34" charset="0"/>
              </a:rPr>
              <a:t>.</a:t>
            </a:r>
            <a:endParaRPr lang="fr-FR" sz="1100" dirty="0">
              <a:effectLst/>
              <a:latin typeface="Times New Roman" panose="02020603050405020304" pitchFamily="18" charset="0"/>
              <a:ea typeface="Times New Roman" panose="02020603050405020304" pitchFamily="18" charset="0"/>
            </a:endParaRPr>
          </a:p>
          <a:p>
            <a:pPr algn="just" rtl="0"/>
            <a:r>
              <a:rPr lang="en-gb" sz="1100">
                <a:effectLst/>
                <a:latin typeface="Century Gothic" panose="020B0502020202020204" pitchFamily="34" charset="0"/>
                <a:ea typeface="Century Gothic" panose="020B0502020202020204" pitchFamily="34" charset="0"/>
                <a:cs typeface="Century Gothic" panose="020B0502020202020204" pitchFamily="34" charset="0"/>
              </a:rPr>
              <a:t> </a:t>
            </a:r>
            <a:endParaRPr lang="fr-FR" sz="1100" dirty="0">
              <a:effectLst/>
              <a:latin typeface="Times New Roman" panose="02020603050405020304" pitchFamily="18" charset="0"/>
              <a:ea typeface="Times New Roman" panose="02020603050405020304" pitchFamily="18" charset="0"/>
            </a:endParaRPr>
          </a:p>
          <a:p>
            <a:pPr algn="just" rtl="0"/>
            <a:r>
              <a:rPr lang="en-gb" sz="1100">
                <a:effectLst/>
                <a:latin typeface="Century Gothic" panose="020B0502020202020204" pitchFamily="34" charset="0"/>
                <a:ea typeface="Century Gothic" panose="020B0502020202020204" pitchFamily="34" charset="0"/>
                <a:cs typeface="Century Gothic" panose="020B0502020202020204" pitchFamily="34" charset="0"/>
              </a:rPr>
              <a:t>Projects across Europe demonstrate and illustrate this vision. </a:t>
            </a:r>
            <a:endParaRPr lang="fr-FR" sz="1100" dirty="0">
              <a:effectLst/>
              <a:latin typeface="Times New Roman" panose="02020603050405020304" pitchFamily="18" charset="0"/>
              <a:ea typeface="Times New Roman" panose="02020603050405020304" pitchFamily="18" charset="0"/>
            </a:endParaRPr>
          </a:p>
        </p:txBody>
      </p:sp>
      <p:pic>
        <p:nvPicPr>
          <p:cNvPr id="8" name="Image 7">
            <a:extLst>
              <a:ext uri="{FF2B5EF4-FFF2-40B4-BE49-F238E27FC236}">
                <a16:creationId xmlns:a16="http://schemas.microsoft.com/office/drawing/2014/main" id="{2F297426-78B9-4B4D-B07C-F6BEB62CBB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002" y="4107985"/>
            <a:ext cx="6269113" cy="4256805"/>
          </a:xfrm>
          <a:prstGeom prst="rect">
            <a:avLst/>
          </a:prstGeom>
        </p:spPr>
      </p:pic>
    </p:spTree>
    <p:extLst>
      <p:ext uri="{BB962C8B-B14F-4D97-AF65-F5344CB8AC3E}">
        <p14:creationId xmlns:p14="http://schemas.microsoft.com/office/powerpoint/2010/main" val="293952977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7214009FEA50418051C0F82B801B0A" ma:contentTypeVersion="9" ma:contentTypeDescription="Crée un document." ma:contentTypeScope="" ma:versionID="4b82110191e28dfb178e9954e15d09ac">
  <xsd:schema xmlns:xsd="http://www.w3.org/2001/XMLSchema" xmlns:xs="http://www.w3.org/2001/XMLSchema" xmlns:p="http://schemas.microsoft.com/office/2006/metadata/properties" xmlns:ns2="8197b069-a4c1-4d4e-8d07-661dc8591ee0" xmlns:ns3="E8BF8DCB-4D8C-47C0-8924-51B6175BEE86" xmlns:ns4="e8bf8dcb-4d8c-47c0-8924-51b6175bee86" targetNamespace="http://schemas.microsoft.com/office/2006/metadata/properties" ma:root="true" ma:fieldsID="24375f1f2237663c56aca04398dd55e2" ns2:_="" ns3:_="" ns4:_="">
    <xsd:import namespace="8197b069-a4c1-4d4e-8d07-661dc8591ee0"/>
    <xsd:import namespace="E8BF8DCB-4D8C-47C0-8924-51B6175BEE86"/>
    <xsd:import namespace="e8bf8dcb-4d8c-47c0-8924-51b6175bee86"/>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4:MediaServiceDateTaken" minOccurs="0"/>
                <xsd:element ref="ns4:MediaServiceGenerationTime" minOccurs="0"/>
                <xsd:element ref="ns4:MediaServiceEventHashCode" minOccurs="0"/>
                <xsd:element ref="ns4:MediaServiceOCR" minOccurs="0"/>
                <xsd:element ref="ns4:MediaServiceAutoKeyPoints" minOccurs="0"/>
                <xsd:element ref="ns4:MediaServiceKeyPoints" minOccurs="0"/>
                <xsd:element ref="ns2:SharedWithUsers" minOccurs="0"/>
                <xsd:element ref="ns2:SharedWithDetail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97b069-a4c1-4d4e-8d07-661dc8591ee0" elementFormDefault="qualified">
    <xsd:import namespace="http://schemas.microsoft.com/office/2006/documentManagement/types"/>
    <xsd:import namespace="http://schemas.microsoft.com/office/infopath/2007/PartnerControls"/>
    <xsd:element name="_dlc_DocId" ma:index="8" nillable="true" ma:displayName="Valeur d’ID de document" ma:description="Valeur de l’ID de document affecté à cet élément." ma:internalName="_dlc_DocId" ma:readOnly="true">
      <xsd:simpleType>
        <xsd:restriction base="dms:Text"/>
      </xsd:simpleType>
    </xsd:element>
    <xsd:element name="_dlc_DocIdUrl" ma:index="9"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Conserver l’ID" ma:description="Conserver l’ID lors de l’ajout." ma:hidden="true" ma:internalName="_dlc_DocIdPersistId" ma:readOnly="true">
      <xsd:simpleType>
        <xsd:restriction base="dms:Boolean"/>
      </xsd:simpleType>
    </xsd:element>
    <xsd:element name="SharedWithUsers" ma:index="2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Partagé avec dé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8BF8DCB-4D8C-47C0-8924-51B6175BEE8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8bf8dcb-4d8c-47c0-8924-51b6175bee86" elementFormDefault="qualified">
    <xsd:import namespace="http://schemas.microsoft.com/office/2006/documentManagement/types"/>
    <xsd:import namespace="http://schemas.microsoft.com/office/infopath/2007/PartnerControls"/>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8197b069-a4c1-4d4e-8d07-661dc8591ee0">TVQDDHTMTXFN-1191141381-148418</_dlc_DocId>
    <_dlc_DocIdUrl xmlns="8197b069-a4c1-4d4e-8d07-661dc8591ee0">
      <Url>https://immochan.sharepoint.com/sites/CORP_NI_COM/_layouts/15/DocIdRedir.aspx?ID=TVQDDHTMTXFN-1191141381-148418</Url>
      <Description>TVQDDHTMTXFN-1191141381-148418</Description>
    </_dlc_DocIdUrl>
    <SharedWithUsers xmlns="8197b069-a4c1-4d4e-8d07-661dc8591ee0">
      <UserInfo>
        <DisplayName>DELAVAULT, Audrey</DisplayName>
        <AccountId>22</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20595EB-7D8B-4B88-BB8D-F5708EDF58C8}">
  <ds:schemaRefs>
    <ds:schemaRef ds:uri="8197b069-a4c1-4d4e-8d07-661dc8591ee0"/>
    <ds:schemaRef ds:uri="E8BF8DCB-4D8C-47C0-8924-51B6175BEE86"/>
    <ds:schemaRef ds:uri="e8bf8dcb-4d8c-47c0-8924-51b6175bee8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5C59677-D1B9-43B3-8A82-4B9B2DF79F93}">
  <ds:schemaRefs>
    <ds:schemaRef ds:uri="8197b069-a4c1-4d4e-8d07-661dc8591ee0"/>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6308713-62B4-4CC9-90FD-EB62CAD9DDA9}">
  <ds:schemaRefs>
    <ds:schemaRef ds:uri="http://schemas.microsoft.com/sharepoint/v3/contenttype/forms"/>
  </ds:schemaRefs>
</ds:datastoreItem>
</file>

<file path=customXml/itemProps4.xml><?xml version="1.0" encoding="utf-8"?>
<ds:datastoreItem xmlns:ds="http://schemas.openxmlformats.org/officeDocument/2006/customXml" ds:itemID="{41D97C8A-F7DB-419A-BF66-6D4ECB4F562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4039</TotalTime>
  <Words>4556</Words>
  <Application>Microsoft Office PowerPoint</Application>
  <PresentationFormat>Affichage à l'écran (4:3)</PresentationFormat>
  <Paragraphs>331</Paragraphs>
  <Slides>19</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19</vt:i4>
      </vt:variant>
    </vt:vector>
  </HeadingPairs>
  <TitlesOfParts>
    <vt:vector size="27" baseType="lpstr">
      <vt:lpstr>Arial</vt:lpstr>
      <vt:lpstr>Calibri</vt:lpstr>
      <vt:lpstr>Calibri Light</vt:lpstr>
      <vt:lpstr>Century Gothic</vt:lpstr>
      <vt:lpstr>Gotham Bold</vt:lpstr>
      <vt:lpstr>Libel Suit Rg</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LINET, Deborah</dc:creator>
  <cp:lastModifiedBy>LINET, Deborah</cp:lastModifiedBy>
  <cp:revision>104</cp:revision>
  <dcterms:created xsi:type="dcterms:W3CDTF">2021-01-22T14:01:21Z</dcterms:created>
  <dcterms:modified xsi:type="dcterms:W3CDTF">2021-02-26T14:22:52Z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0x0101002D7214009FEA50418051C0F82B801B0A</vt:lpwstr>
  </property>
  <property fmtid="{D5CDD505-2E9C-101B-9397-08002B2CF9AE}" pid="3" name="NXPowerLiteLastOptimized">
    <vt:lpwstr>732226</vt:lpwstr>
  </property>
  <property fmtid="{D5CDD505-2E9C-101B-9397-08002B2CF9AE}" pid="4" name="NXPowerLiteSettings">
    <vt:lpwstr>C7000400038000</vt:lpwstr>
  </property>
  <property fmtid="{D5CDD505-2E9C-101B-9397-08002B2CF9AE}" pid="5" name="NXPowerLiteVersion">
    <vt:lpwstr>S9.0.3</vt:lpwstr>
  </property>
  <property fmtid="{D5CDD505-2E9C-101B-9397-08002B2CF9AE}" pid="6" name="_dlc_DocIdItemGuid">
    <vt:lpwstr>e49a7f54-61ee-4fbb-9573-807dd3d7f6d5</vt:lpwstr>
  </property>
</Properties>
</file>